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9" r:id="rId7"/>
    <p:sldId id="258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6" r:id="rId18"/>
    <p:sldId id="274" r:id="rId19"/>
    <p:sldId id="273" r:id="rId20"/>
    <p:sldId id="271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參與</a:t>
            </a:r>
            <a:r>
              <a:rPr lang="en-US" altLang="zh-TW" dirty="0" smtClean="0">
                <a:solidFill>
                  <a:schemeClr val="tx1"/>
                </a:solidFill>
              </a:rPr>
              <a:t>AIST</a:t>
            </a:r>
            <a:r>
              <a:rPr lang="zh-TW" altLang="en-US" dirty="0" smtClean="0">
                <a:solidFill>
                  <a:schemeClr val="tx1"/>
                </a:solidFill>
              </a:rPr>
              <a:t>合作案</a:t>
            </a:r>
            <a:r>
              <a:rPr lang="en-US" altLang="zh-TW" dirty="0" smtClean="0">
                <a:solidFill>
                  <a:schemeClr val="tx1"/>
                </a:solidFill>
              </a:rPr>
              <a:t>-</a:t>
            </a:r>
            <a:r>
              <a:rPr lang="en-US" altLang="zh-TW" dirty="0" err="1" smtClean="0">
                <a:solidFill>
                  <a:schemeClr val="tx1"/>
                </a:solidFill>
              </a:rPr>
              <a:t>PartII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技術之</a:t>
            </a:r>
            <a:r>
              <a:rPr lang="zh-TW" altLang="en-US" dirty="0" smtClean="0">
                <a:solidFill>
                  <a:schemeClr val="tx1"/>
                </a:solidFill>
              </a:rPr>
              <a:t>我見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By John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4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Radiation</a:t>
            </a:r>
            <a:r>
              <a:rPr lang="en-US" altLang="zh-TW" dirty="0">
                <a:solidFill>
                  <a:schemeClr val="tx1"/>
                </a:solidFill>
              </a:rPr>
              <a:t> XML data </a:t>
            </a:r>
            <a:r>
              <a:rPr lang="en-US" altLang="zh-TW" dirty="0" err="1">
                <a:solidFill>
                  <a:schemeClr val="tx1"/>
                </a:solidFill>
              </a:rPr>
              <a:t>conveter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324" y="2552007"/>
            <a:ext cx="10489273" cy="3323861"/>
          </a:xfrm>
        </p:spPr>
        <p:txBody>
          <a:bodyPr>
            <a:normAutofit/>
          </a:bodyPr>
          <a:lstStyle/>
          <a:p>
            <a:r>
              <a:rPr lang="en-US" altLang="zh-TW" u="sng" dirty="0" smtClean="0"/>
              <a:t>Parsing without </a:t>
            </a:r>
            <a:r>
              <a:rPr lang="en-US" altLang="zh-TW" u="sng" dirty="0"/>
              <a:t>XML </a:t>
            </a:r>
            <a:r>
              <a:rPr lang="en-US" altLang="zh-TW" u="sng" dirty="0" smtClean="0"/>
              <a:t>template</a:t>
            </a:r>
          </a:p>
          <a:p>
            <a:r>
              <a:rPr lang="en-US" altLang="zh-TW" sz="2000" b="1" i="1" dirty="0" err="1"/>
              <a:t>php</a:t>
            </a:r>
            <a:r>
              <a:rPr lang="en-US" altLang="zh-TW" sz="2000" b="1" i="1" dirty="0"/>
              <a:t> </a:t>
            </a:r>
            <a:r>
              <a:rPr lang="en-US" altLang="zh-TW" sz="2000" b="1" i="1" dirty="0" err="1"/>
              <a:t>sos_xml_to_csv.php</a:t>
            </a:r>
            <a:r>
              <a:rPr lang="en-US" altLang="zh-TW" sz="2000" b="1" i="1" dirty="0"/>
              <a:t> </a:t>
            </a:r>
            <a:endParaRPr lang="en-US" altLang="zh-TW" sz="2000" b="1" i="1" dirty="0" smtClean="0"/>
          </a:p>
          <a:p>
            <a:r>
              <a:rPr lang="en-US" altLang="zh-TW" sz="2000" i="1" dirty="0" smtClean="0"/>
              <a:t>This </a:t>
            </a:r>
            <a:r>
              <a:rPr lang="en-US" altLang="zh-TW" sz="2000" i="1" dirty="0"/>
              <a:t>XML convert need 2 parameters</a:t>
            </a:r>
            <a:r>
              <a:rPr lang="zh-TW" altLang="en-US" sz="2000" i="1" dirty="0"/>
              <a:t>：</a:t>
            </a:r>
            <a:endParaRPr lang="en-US" altLang="zh-TW" sz="2000" dirty="0"/>
          </a:p>
          <a:p>
            <a:r>
              <a:rPr lang="en-US" altLang="zh-TW" sz="2000" i="1" dirty="0"/>
              <a:t>    </a:t>
            </a:r>
            <a:r>
              <a:rPr lang="en-US" altLang="zh-TW" sz="2000" b="1" i="1" dirty="0" err="1"/>
              <a:t>php</a:t>
            </a:r>
            <a:r>
              <a:rPr lang="en-US" altLang="zh-TW" sz="2000" b="1" i="1" dirty="0"/>
              <a:t> </a:t>
            </a:r>
            <a:r>
              <a:rPr lang="en-US" altLang="zh-TW" sz="2000" b="1" i="1" dirty="0" err="1"/>
              <a:t>sos_xml_to_csv.php</a:t>
            </a:r>
            <a:r>
              <a:rPr lang="en-US" altLang="zh-TW" sz="2000" b="1" i="1" dirty="0"/>
              <a:t> </a:t>
            </a:r>
            <a:r>
              <a:rPr lang="en-US" altLang="zh-TW" sz="2000" b="1" i="1" dirty="0" smtClean="0"/>
              <a:t> [source] [target]</a:t>
            </a:r>
            <a:br>
              <a:rPr lang="en-US" altLang="zh-TW" sz="2000" b="1" i="1" dirty="0" smtClean="0"/>
            </a:br>
            <a:r>
              <a:rPr lang="en-US" altLang="zh-TW" sz="2000" b="1" i="1" dirty="0" smtClean="0"/>
              <a:t>[</a:t>
            </a:r>
            <a:r>
              <a:rPr lang="en-US" altLang="zh-TW" sz="2000" b="1" i="1" dirty="0"/>
              <a:t>source.xml] </a:t>
            </a:r>
            <a:r>
              <a:rPr lang="en-US" altLang="zh-TW" sz="2000" b="1" i="1" dirty="0" smtClean="0"/>
              <a:t> Source of XML</a:t>
            </a:r>
            <a:br>
              <a:rPr lang="en-US" altLang="zh-TW" sz="2000" b="1" i="1" dirty="0" smtClean="0"/>
            </a:br>
            <a:r>
              <a:rPr lang="en-US" altLang="zh-TW" sz="2000" b="1" i="1" dirty="0" smtClean="0"/>
              <a:t>[</a:t>
            </a:r>
            <a:r>
              <a:rPr lang="en-US" altLang="zh-TW" sz="2000" b="1" i="1" dirty="0"/>
              <a:t>target.csv</a:t>
            </a:r>
            <a:r>
              <a:rPr lang="en-US" altLang="zh-TW" sz="2000" b="1" i="1" dirty="0" smtClean="0"/>
              <a:t>] Output of CSV</a:t>
            </a:r>
            <a:endParaRPr lang="en-US" altLang="zh-TW" sz="2000" dirty="0" smtClean="0"/>
          </a:p>
          <a:p>
            <a:r>
              <a:rPr lang="en-US" altLang="zh-TW" sz="2000" dirty="0" smtClean="0"/>
              <a:t>Convert XML to CSV </a:t>
            </a:r>
          </a:p>
          <a:p>
            <a:r>
              <a:rPr lang="en-US" altLang="zh-TW" sz="2000" dirty="0" smtClean="0"/>
              <a:t>Then use CSV </a:t>
            </a:r>
            <a:r>
              <a:rPr lang="en-US" altLang="zh-TW" sz="2000" dirty="0" err="1" smtClean="0"/>
              <a:t>impoter</a:t>
            </a:r>
            <a:endParaRPr lang="en-US" altLang="zh-TW" dirty="0" smtClean="0"/>
          </a:p>
        </p:txBody>
      </p:sp>
      <p:pic>
        <p:nvPicPr>
          <p:cNvPr id="1026" name="Picture 2" descr="https://lh3.googleusercontent.com/DyYxv5e9L4yOuS6AEl24InueLIBdvcRyRkSiB8fl1GXkFBsUtn1keKednKZFTSutipVobIbHsogDr9MYB4x8Pja3Az4LqSB5iR0NflSBwcc3e4sG2JL6h-mH2UTpqn96RjL7T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399" y="841834"/>
            <a:ext cx="5122600" cy="57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dn.blog.safe.com/wp-content/uploads/2013/10/i-love-xml-28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604" y="0"/>
            <a:ext cx="1947395" cy="208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4257779" y="1177575"/>
            <a:ext cx="4281054" cy="2003368"/>
          </a:xfrm>
          <a:prstGeom prst="wedgeEllipseCallout">
            <a:avLst>
              <a:gd name="adj1" fmla="val 92720"/>
              <a:gd name="adj2" fmla="val -4870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解晰</a:t>
            </a:r>
            <a:r>
              <a:rPr lang="en-US" altLang="zh-TW" b="1" dirty="0" smtClean="0">
                <a:solidFill>
                  <a:schemeClr val="tx1"/>
                </a:solidFill>
              </a:rPr>
              <a:t>XML</a:t>
            </a:r>
            <a:r>
              <a:rPr lang="zh-TW" altLang="en-US" b="1" dirty="0" smtClean="0">
                <a:solidFill>
                  <a:schemeClr val="tx1"/>
                </a:solidFill>
              </a:rPr>
              <a:t>太辛苦了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格式太多種了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一定要想辦法偷懶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然後又很利害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</a:rPr>
              <a:t>很重要，所以要說二次）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3957" y="162315"/>
            <a:ext cx="8596668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Radiation XML data </a:t>
            </a:r>
            <a:r>
              <a:rPr lang="en-US" altLang="zh-TW" dirty="0" err="1">
                <a:solidFill>
                  <a:schemeClr val="tx1"/>
                </a:solidFill>
              </a:rPr>
              <a:t>conveter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2007"/>
            <a:ext cx="9601196" cy="3323861"/>
          </a:xfrm>
        </p:spPr>
        <p:txBody>
          <a:bodyPr>
            <a:normAutofit/>
          </a:bodyPr>
          <a:lstStyle/>
          <a:p>
            <a:r>
              <a:rPr lang="en-US" altLang="zh-TW" u="sng" dirty="0" smtClean="0"/>
              <a:t>Parsing without </a:t>
            </a:r>
            <a:r>
              <a:rPr lang="en-US" altLang="zh-TW" u="sng" dirty="0"/>
              <a:t>XML </a:t>
            </a:r>
            <a:r>
              <a:rPr lang="en-US" altLang="zh-TW" u="sng" dirty="0" smtClean="0"/>
              <a:t>template</a:t>
            </a:r>
          </a:p>
          <a:p>
            <a:endParaRPr lang="en-US" altLang="zh-TW" sz="2000" b="1" i="1" dirty="0" smtClean="0"/>
          </a:p>
          <a:p>
            <a:r>
              <a:rPr lang="en-US" altLang="zh-TW" sz="2000" b="1" i="1" dirty="0"/>
              <a:t>Air Dose Rate Measurement Results </a:t>
            </a:r>
            <a:r>
              <a:rPr lang="en-US" altLang="zh-TW" sz="2000" b="1" i="1" dirty="0" smtClean="0"/>
              <a:t/>
            </a:r>
            <a:br>
              <a:rPr lang="en-US" altLang="zh-TW" sz="2000" b="1" i="1" dirty="0" smtClean="0"/>
            </a:br>
            <a:r>
              <a:rPr lang="en-US" altLang="zh-TW" sz="2000" b="1" i="1" dirty="0" smtClean="0"/>
              <a:t>from </a:t>
            </a:r>
            <a:r>
              <a:rPr lang="en-US" altLang="zh-TW" sz="2000" b="1" i="1" dirty="0"/>
              <a:t>the 1st Vehicle-borne </a:t>
            </a:r>
            <a:r>
              <a:rPr lang="en-US" altLang="zh-TW" sz="2000" b="1" i="1" dirty="0" smtClean="0"/>
              <a:t>Survey</a:t>
            </a:r>
          </a:p>
          <a:p>
            <a:r>
              <a:rPr lang="en-US" altLang="zh-TW" sz="2000" b="1" i="1" dirty="0" smtClean="0"/>
              <a:t>File Size</a:t>
            </a:r>
            <a:r>
              <a:rPr lang="zh-TW" altLang="en-US" sz="2000" b="1" i="1" dirty="0" smtClean="0"/>
              <a:t>：</a:t>
            </a:r>
            <a:r>
              <a:rPr lang="en-US" altLang="zh-TW" sz="2000" b="1" i="1" dirty="0" smtClean="0"/>
              <a:t>69MB</a:t>
            </a:r>
            <a:endParaRPr lang="en-US" altLang="zh-TW" sz="2000" b="1" i="1" dirty="0"/>
          </a:p>
          <a:p>
            <a:r>
              <a:rPr lang="en-US" altLang="zh-TW" sz="2000" b="1" i="1" dirty="0" smtClean="0"/>
              <a:t>Record </a:t>
            </a:r>
            <a:r>
              <a:rPr lang="zh-TW" altLang="en-US" sz="2000" b="1" i="1" dirty="0" smtClean="0"/>
              <a:t>：</a:t>
            </a:r>
            <a:r>
              <a:rPr lang="en-US" altLang="zh-TW" sz="2000" b="1" i="1" dirty="0" smtClean="0"/>
              <a:t>45273 </a:t>
            </a:r>
          </a:p>
          <a:p>
            <a:r>
              <a:rPr lang="en-US" altLang="zh-TW" sz="2000" b="1" i="1" dirty="0" smtClean="0"/>
              <a:t>Convert Time</a:t>
            </a:r>
            <a:r>
              <a:rPr lang="zh-TW" altLang="en-US" sz="2000" b="1" i="1" dirty="0" smtClean="0"/>
              <a:t>：</a:t>
            </a:r>
            <a:r>
              <a:rPr lang="en-US" altLang="zh-TW" sz="2000" b="1" i="1" dirty="0" smtClean="0"/>
              <a:t>2m24.846s</a:t>
            </a:r>
            <a:endParaRPr lang="en-US" altLang="zh-TW" sz="2000" b="1" i="1" dirty="0" smtClean="0"/>
          </a:p>
          <a:p>
            <a:pPr marL="0" indent="0">
              <a:buNone/>
            </a:pPr>
            <a:endParaRPr lang="en-US" altLang="zh-TW" sz="2000" b="1" i="1" dirty="0" smtClean="0"/>
          </a:p>
        </p:txBody>
      </p:sp>
      <p:pic>
        <p:nvPicPr>
          <p:cNvPr id="2050" name="Picture 2" descr="https://lh3.googleusercontent.com/qJN8wyI93r7PbGAdono2PDG0StIWQFTpvZiFKnCxneOEXgce4M-9JU9-0OGR1cAMfXa09fsFHlNCIPJtLjFFB-d3t33jh9KWpFlfIDU9Pjtg5qwhyqpXdOoMwiQQfgi_Y_kwH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89" y="878752"/>
            <a:ext cx="5605664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lieqie001.com/uploads/allimg/140719/co140G91J150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25" y="4633913"/>
            <a:ext cx="2971626" cy="22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8607655" y="2319742"/>
            <a:ext cx="3524596" cy="2003368"/>
          </a:xfrm>
          <a:prstGeom prst="wedgeEllipseCallout">
            <a:avLst>
              <a:gd name="adj1" fmla="val -15424"/>
              <a:gd name="adj2" fmla="val 7536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萬能</a:t>
            </a:r>
            <a:r>
              <a:rPr lang="en-US" altLang="zh-TW" b="1" dirty="0" smtClean="0">
                <a:solidFill>
                  <a:schemeClr val="tx1"/>
                </a:solidFill>
              </a:rPr>
              <a:t>XML</a:t>
            </a:r>
            <a:r>
              <a:rPr lang="zh-TW" altLang="en-US" b="1" dirty="0" smtClean="0">
                <a:solidFill>
                  <a:schemeClr val="tx1"/>
                </a:solidFill>
              </a:rPr>
              <a:t>解晰器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開發時間：</a:t>
            </a:r>
            <a:r>
              <a:rPr lang="en-US" altLang="zh-TW" b="1" dirty="0" smtClean="0">
                <a:solidFill>
                  <a:schemeClr val="tx1"/>
                </a:solidFill>
              </a:rPr>
              <a:t>16</a:t>
            </a:r>
            <a:r>
              <a:rPr lang="zh-TW" altLang="en-US" b="1" dirty="0" smtClean="0">
                <a:solidFill>
                  <a:schemeClr val="tx1"/>
                </a:solidFill>
              </a:rPr>
              <a:t>分鐘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程式碼量：</a:t>
            </a:r>
            <a:r>
              <a:rPr lang="en-US" altLang="zh-TW" b="1" dirty="0" smtClean="0">
                <a:solidFill>
                  <a:schemeClr val="tx1"/>
                </a:solidFill>
              </a:rPr>
              <a:t>61</a:t>
            </a:r>
            <a:r>
              <a:rPr lang="zh-TW" altLang="en-US" b="1" dirty="0" smtClean="0">
                <a:solidFill>
                  <a:schemeClr val="tx1"/>
                </a:solidFill>
              </a:rPr>
              <a:t>行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Radiation XML data </a:t>
            </a:r>
            <a:r>
              <a:rPr lang="en-US" altLang="zh-TW" dirty="0" err="1">
                <a:solidFill>
                  <a:schemeClr val="tx1"/>
                </a:solidFill>
              </a:rPr>
              <a:t>conveter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4.googleusercontent.com/VKI0sE6_19L6xuEJuf1N97ENve34_sV4rYIku1_5mqzVH9otEy7bsFTRevSVTf0thLAkHX7IxoQaBVyAd8woMz819a_qg4_FUPHYi9k8wtSwJJ9rmoOX8VXt3Eydrq91s9wBI5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1" y="1270000"/>
            <a:ext cx="11359089" cy="459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big5.sznews.com/humor/attachement/jpg/site3/20111223/0014224750fe105e3234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4" y="4978357"/>
            <a:ext cx="2549236" cy="187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7610127" y="2897908"/>
            <a:ext cx="3524596" cy="2003368"/>
          </a:xfrm>
          <a:prstGeom prst="wedgeEllipseCallout">
            <a:avLst>
              <a:gd name="adj1" fmla="val 23726"/>
              <a:gd name="adj2" fmla="val 749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萬能</a:t>
            </a:r>
            <a:r>
              <a:rPr lang="en-US" altLang="zh-TW" b="1" dirty="0" smtClean="0">
                <a:solidFill>
                  <a:schemeClr val="tx1"/>
                </a:solidFill>
              </a:rPr>
              <a:t>XML</a:t>
            </a:r>
            <a:r>
              <a:rPr lang="zh-TW" altLang="en-US" b="1" dirty="0" smtClean="0">
                <a:solidFill>
                  <a:schemeClr val="tx1"/>
                </a:solidFill>
              </a:rPr>
              <a:t>解晰器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解不出來再來用</a:t>
            </a:r>
            <a:r>
              <a:rPr lang="en-US" altLang="zh-TW" b="1" dirty="0" smtClean="0">
                <a:solidFill>
                  <a:schemeClr val="tx1"/>
                </a:solidFill>
              </a:rPr>
              <a:t>Ricky</a:t>
            </a:r>
            <a:r>
              <a:rPr lang="zh-TW" altLang="en-US" b="1" dirty="0" smtClean="0">
                <a:solidFill>
                  <a:schemeClr val="tx1"/>
                </a:solidFill>
              </a:rPr>
              <a:t>的</a:t>
            </a:r>
            <a:r>
              <a:rPr lang="en-US" altLang="zh-TW" b="1" dirty="0" smtClean="0">
                <a:solidFill>
                  <a:schemeClr val="tx1"/>
                </a:solidFill>
              </a:rPr>
              <a:t>XML Template</a:t>
            </a:r>
            <a:r>
              <a:rPr lang="zh-TW" altLang="en-US" b="1" dirty="0" smtClean="0">
                <a:solidFill>
                  <a:schemeClr val="tx1"/>
                </a:solidFill>
              </a:rPr>
              <a:t>解晰器就好了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382" y="102754"/>
            <a:ext cx="11234804" cy="13208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CSV</a:t>
            </a:r>
            <a:r>
              <a:rPr lang="zh-TW" altLang="en-US" dirty="0">
                <a:solidFill>
                  <a:schemeClr val="tx1"/>
                </a:solidFill>
              </a:rPr>
              <a:t>→</a:t>
            </a:r>
            <a:r>
              <a:rPr lang="en-US" altLang="zh-TW" dirty="0">
                <a:solidFill>
                  <a:schemeClr val="tx1"/>
                </a:solidFill>
              </a:rPr>
              <a:t>Normalize Data</a:t>
            </a:r>
            <a:r>
              <a:rPr lang="zh-TW" altLang="en-US" dirty="0">
                <a:solidFill>
                  <a:schemeClr val="tx1"/>
                </a:solidFill>
              </a:rPr>
              <a:t>→</a:t>
            </a:r>
            <a:r>
              <a:rPr lang="en-US" altLang="zh-TW" dirty="0">
                <a:solidFill>
                  <a:schemeClr val="tx1"/>
                </a:solidFill>
              </a:rPr>
              <a:t> GPX 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r>
              <a:rPr lang="en-US" altLang="zh-TW" dirty="0" err="1">
                <a:solidFill>
                  <a:schemeClr val="tx1"/>
                </a:solidFill>
              </a:rPr>
              <a:t>Shpfile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r>
              <a:rPr lang="en-US" altLang="zh-TW" dirty="0" err="1">
                <a:solidFill>
                  <a:schemeClr val="tx1"/>
                </a:solidFill>
              </a:rPr>
              <a:t>GeoJSON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r>
              <a:rPr lang="en-US" altLang="zh-TW" dirty="0">
                <a:solidFill>
                  <a:schemeClr val="tx1"/>
                </a:solidFill>
              </a:rPr>
              <a:t>KML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r>
              <a:rPr lang="en-US" altLang="zh-TW" dirty="0">
                <a:solidFill>
                  <a:schemeClr val="tx1"/>
                </a:solidFill>
              </a:rPr>
              <a:t>WMS</a:t>
            </a:r>
            <a:r>
              <a:rPr lang="zh-TW" altLang="en-US" dirty="0">
                <a:solidFill>
                  <a:schemeClr val="tx1"/>
                </a:solidFill>
              </a:rPr>
              <a:t>→</a:t>
            </a:r>
            <a:r>
              <a:rPr lang="en-US" altLang="zh-TW" dirty="0">
                <a:solidFill>
                  <a:schemeClr val="tx1"/>
                </a:solidFill>
              </a:rPr>
              <a:t>SOS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20382" y="2318943"/>
            <a:ext cx="9601196" cy="332386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GPX Generator </a:t>
            </a:r>
          </a:p>
          <a:p>
            <a:r>
              <a:rPr lang="en-US" altLang="zh-TW" dirty="0" err="1" smtClean="0"/>
              <a:t>GeoJSON</a:t>
            </a:r>
            <a:r>
              <a:rPr lang="en-US" altLang="zh-TW" dirty="0" smtClean="0"/>
              <a:t> Generator</a:t>
            </a:r>
          </a:p>
          <a:p>
            <a:r>
              <a:rPr lang="en-US" altLang="zh-TW" dirty="0" smtClean="0"/>
              <a:t>KML Generator</a:t>
            </a:r>
          </a:p>
          <a:p>
            <a:r>
              <a:rPr lang="en-US" altLang="zh-TW" dirty="0" smtClean="0"/>
              <a:t>SHP Generator (For </a:t>
            </a:r>
            <a:r>
              <a:rPr lang="en-US" altLang="zh-TW" dirty="0" err="1" smtClean="0"/>
              <a:t>GeoServer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Mapserver</a:t>
            </a:r>
            <a:r>
              <a:rPr lang="en-US" altLang="zh-TW" dirty="0" smtClean="0"/>
              <a:t>) WMS </a:t>
            </a:r>
            <a:r>
              <a:rPr lang="en-US" altLang="zh-TW" dirty="0" smtClean="0"/>
              <a:t>Generator</a:t>
            </a:r>
          </a:p>
          <a:p>
            <a:r>
              <a:rPr lang="zh-TW" altLang="en-US" dirty="0" smtClean="0"/>
              <a:t>使用合適的工具幫助快速轉檔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88" y="1215006"/>
            <a:ext cx="5802242" cy="4465272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>
            <a:off x="3725113" y="3853182"/>
            <a:ext cx="3092334" cy="2685011"/>
          </a:xfrm>
          <a:prstGeom prst="wedgeRectCallout">
            <a:avLst>
              <a:gd name="adj1" fmla="val 57269"/>
              <a:gd name="adj2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371590" y="3980874"/>
            <a:ext cx="1255222" cy="11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84" y="3997909"/>
            <a:ext cx="2392218" cy="2395555"/>
          </a:xfrm>
          <a:prstGeom prst="rect">
            <a:avLst/>
          </a:prstGeom>
        </p:spPr>
      </p:pic>
      <p:pic>
        <p:nvPicPr>
          <p:cNvPr id="11266" name="Picture 2" descr="http://m3888.biz/wp-content/uploads/2014/11/e00ab192989e9aac9252ca5a25a22c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06" y="4946072"/>
            <a:ext cx="2543484" cy="19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6961073" y="3166226"/>
            <a:ext cx="4020040" cy="2003368"/>
          </a:xfrm>
          <a:prstGeom prst="wedgeEllipseCallout">
            <a:avLst>
              <a:gd name="adj1" fmla="val 23726"/>
              <a:gd name="adj2" fmla="val 749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讓操作便利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流程自動化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讓小齒輪相互組合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從作自動化的過程找到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合適的方法、工具、零件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s3.amazonaws.com/kinlane-productions/api-evangelist/t-shirts/KL_InApiWeTrust-1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57" y="3828790"/>
            <a:ext cx="2442911" cy="302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382" y="102754"/>
            <a:ext cx="11234804" cy="13208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API Tester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66" y="102754"/>
            <a:ext cx="4993869" cy="6628478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6895615" y="1716656"/>
            <a:ext cx="4020040" cy="2351579"/>
          </a:xfrm>
          <a:prstGeom prst="wedgeEllipseCallout">
            <a:avLst>
              <a:gd name="adj1" fmla="val 23726"/>
              <a:gd name="adj2" fmla="val 749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利用程式碼自動產生</a:t>
            </a:r>
            <a:r>
              <a:rPr lang="en-US" altLang="zh-TW" b="1" dirty="0" smtClean="0">
                <a:solidFill>
                  <a:schemeClr val="tx1"/>
                </a:solidFill>
              </a:rPr>
              <a:t>API</a:t>
            </a:r>
            <a:r>
              <a:rPr lang="zh-TW" altLang="en-US" b="1" dirty="0" smtClean="0">
                <a:solidFill>
                  <a:schemeClr val="tx1"/>
                </a:solidFill>
              </a:rPr>
              <a:t>：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zh-TW" altLang="en-US" b="1" dirty="0" smtClean="0">
                <a:solidFill>
                  <a:schemeClr val="tx1"/>
                </a:solidFill>
              </a:rPr>
              <a:t>１、說明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zh-TW" altLang="en-US" b="1" dirty="0" smtClean="0">
                <a:solidFill>
                  <a:schemeClr val="tx1"/>
                </a:solidFill>
              </a:rPr>
              <a:t>２、使用方法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zh-TW" altLang="en-US" b="1" dirty="0" smtClean="0">
                <a:solidFill>
                  <a:schemeClr val="tx1"/>
                </a:solidFill>
              </a:rPr>
              <a:t>３、範例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zh-TW" altLang="en-US" b="1" dirty="0" smtClean="0">
                <a:solidFill>
                  <a:schemeClr val="tx1"/>
                </a:solidFill>
              </a:rPr>
              <a:t>４、操作界面</a:t>
            </a:r>
            <a:endParaRPr lang="en-US" altLang="zh-TW" b="1" dirty="0" smtClean="0">
              <a:solidFill>
                <a:schemeClr val="tx1"/>
              </a:solidFill>
            </a:endParaRP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0382" y="2318943"/>
            <a:ext cx="9601196" cy="3323861"/>
          </a:xfrm>
        </p:spPr>
        <p:txBody>
          <a:bodyPr>
            <a:normAutofit/>
          </a:bodyPr>
          <a:lstStyle/>
          <a:p>
            <a:pPr lvl="1"/>
            <a:r>
              <a:rPr lang="zh-TW" altLang="en-US" sz="1800" b="1" dirty="0" smtClean="0"/>
              <a:t>快速取得資料庫內容</a:t>
            </a:r>
            <a:endParaRPr lang="en-US" altLang="zh-TW" sz="1800" b="1" dirty="0" smtClean="0"/>
          </a:p>
          <a:p>
            <a:pPr lvl="1"/>
            <a:r>
              <a:rPr lang="zh-TW" altLang="en-US" sz="1800" b="1" dirty="0" smtClean="0"/>
              <a:t>服務、條件</a:t>
            </a:r>
            <a:endParaRPr lang="en-US" altLang="zh-TW" sz="1800" b="1" dirty="0" smtClean="0"/>
          </a:p>
          <a:p>
            <a:pPr lvl="1"/>
            <a:r>
              <a:rPr lang="en-US" altLang="zh-TW" sz="1800" b="1" dirty="0" smtClean="0"/>
              <a:t>WMS</a:t>
            </a:r>
            <a:r>
              <a:rPr lang="zh-TW" altLang="en-US" sz="1800" b="1" dirty="0" smtClean="0"/>
              <a:t>資料、積雪狀況</a:t>
            </a:r>
            <a:endParaRPr lang="en-US" altLang="zh-TW" sz="1800" b="1" dirty="0" smtClean="0"/>
          </a:p>
          <a:p>
            <a:pPr lvl="1"/>
            <a:r>
              <a:rPr lang="zh-TW" altLang="en-US" sz="1800" b="1" dirty="0" smtClean="0"/>
              <a:t>輻射平均值</a:t>
            </a:r>
            <a:endParaRPr lang="en-US" altLang="zh-TW" sz="1800" b="1" dirty="0" smtClean="0"/>
          </a:p>
          <a:p>
            <a:pPr lvl="1"/>
            <a:r>
              <a:rPr lang="zh-TW" altLang="en-US" sz="1800" b="1" dirty="0" smtClean="0"/>
              <a:t>可擴充式 </a:t>
            </a:r>
            <a:r>
              <a:rPr lang="en-US" altLang="zh-TW" sz="1800" b="1" dirty="0" smtClean="0"/>
              <a:t>API </a:t>
            </a:r>
            <a:r>
              <a:rPr lang="zh-TW" altLang="en-US" sz="1800" b="1" dirty="0" smtClean="0"/>
              <a:t>測試發佈機</a:t>
            </a:r>
            <a:endParaRPr lang="en-US" altLang="zh-TW" sz="1800" b="1" dirty="0"/>
          </a:p>
          <a:p>
            <a:pPr lvl="1"/>
            <a:r>
              <a:rPr lang="zh-TW" altLang="en-US" sz="1800" b="1" dirty="0" smtClean="0"/>
              <a:t>測試樣版、範例內容</a:t>
            </a: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500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575" y="102754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0" name="橢圓形圖說文字 9"/>
          <p:cNvSpPr/>
          <p:nvPr/>
        </p:nvSpPr>
        <p:spPr>
          <a:xfrm>
            <a:off x="5534890" y="663861"/>
            <a:ext cx="3524596" cy="2003368"/>
          </a:xfrm>
          <a:prstGeom prst="wedgeEllipseCallout">
            <a:avLst>
              <a:gd name="adj1" fmla="val -68491"/>
              <a:gd name="adj2" fmla="val 151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核災輻射很可怕，都４年多了，數值還很高</a:t>
            </a:r>
            <a:endParaRPr lang="en-US" altLang="zh-TW" b="1" dirty="0" smtClean="0">
              <a:solidFill>
                <a:schemeClr val="tx1"/>
              </a:solidFill>
            </a:endParaRPr>
          </a:p>
        </p:txBody>
      </p:sp>
      <p:sp>
        <p:nvSpPr>
          <p:cNvPr id="5" name="AutoShape 10" descr="data:image/jpeg;base64,/9j/4AAQSkZJRgABAQAAAQABAAD/2wCEAAkGBxQTERQUERAVFhQXFxsaFRcYGBgaGBseHBsYGBoYFxgaHCgiGB0lHBcYITEjJSkrLi4uHCAzODMuNyovLisBCgoKDg0OGxAQGzAmICYuLDcyMTc3NywyNDcsLCw3NCw0LCw3LCwsLDYsLCw3LywsLCw0LDc3LCwsLCwvOC8sLP/AABEIANIA8AMBEQACEQEDEQH/xAAcAAEAAgMBAQEAAAAAAAAAAAAABwgEBQYDAQL/xABBEAABAwIBBwgJAgUDBQAAAAABAAIDBBExBQYSIUFRYQcXIjJScZLSExQVQlOBkZPRI4JUYnKhwTOx8CRDg6Ky/8QAGwEBAAEFAQAAAAAAAAAAAAAAAAUBAwQGBwL/xAAyEQEAAgEBAwkHBQEBAAAAAAAAAQIDBBESMQUTFCFBUWGR0QYWInGBocEyUrHh8EJE/9oADAMBAAIRAxEAPwCaK2oLACG6V/8Am5Bisym4/wDa22xPAX6vFB7y1bgbCMnEDHXjw4f3QPW3W/0nX24/hB9bVOP/AGyNuvdr1Djh9UH4dWvtqhdfXv8Awg+GueerEbb9Z+mpB+hVP+Gfof8Amv8AsgyYHkjW2xvgg9EBAQEGPVzkWawAvdfRvgAMXOtsFx3kgar3QR/npyiUGT5DFIx1XUjrizToX2Oc7UzV7rR343IZOZGfVFlFxZTaVNUAX9G4ABwGJAadGQbDezgL2tig7ikn0gbizmmzhjY46jtBBBHfv1IPdAQEBAQEBAQEBAQEBAQEBAQEBAQEBAQEBB8c4AXJsBiUHH57Z0CgoZax3+q8aFOw7zfQuD85HDHZsCCqNRO573Pe4ue4lznHWSSbkk7ySg9sl5Qkp5o5oXFskbg5h4jfvGwjaEFtM284Y6ulhrotTXN0Z29kg9K/9Dr6+ySdyDpUBAQEBAQEBAQEBAQEBAQEBAQEBAQEBAQEGHV9Nwi922lJ/TsZ+4g34Bw2hBWbljzx9fri2J16eC7IrHU4+/IN9yLDg0b0HKZt5GfV1McDPePSPZaNbnHuH97BY2s1VdNhtlt2feeyFzHjm9orD3zwyA6iqnwm5b1o3H3mHA9+IPEFW+T9ZXV4IyRx7Y7pVzYpx23Xa8hWd/qtWaSY/oVJAF8GyYNPc7qnjo7lmrSxFCdEmI+7rYTtZs7y3qnE6gT1kGYgICAgICAgICAgICAgICAgICAgICAgIPOomDGlxwGwYk4ADeSbAd6CNuWDOo0FAYmOtVVdwSDra0gB7gdlm2Y047cQUFaUE5ckubPq9N6eRtppxcXxbHi0fu6x/buWjcva/n83NUn4a/ee3y4eaW0eHdrvTxlmcp2bPrlIXRtvPDdzN7h77PmBccQN6s8i6/o2fdtPw26p/EvWqw79NscYQECt/Q60nJpnUco0DJCb1dP0Jhtfqx/8jRfdpjgg7uKQOaHNNwRcHgUH7QEBAQEBAQEBAQEBAQEBAQEBAQEBAQa2tqmAvkkcGw04LnuOGkBck8GN17dZ3tQVOz7zmflCtlqHXDSdGJp92Nt9FvfiTxJQZfJxm167VjTH6MVny7jr6LP3EfQFRPLGv6Lg+H9VuqPX6ejI02HnL9fCFgwuepkRVBHKpmz6rVeljbaGclw3Nfi5vDG47yNi33kPX9Iwblp+Kv3jsn1Q+rw7ltscJYvJjnYcnVzJXE+hf0Jx/KT1rb2mx+o2qbYq1FM8NfYEGOXpxkYXPSc0Hj1xj7+wBBnICAgICAgICAgICAgICAgICAgICAgx62Ytb0eu46LAd52ngAC48AUEM8vWdQhiZk2B/ScA+pN9dr6TWu4vdd5+XaQQbFGXODWglxIAA1kk6gANpVLWisbZ4ERtWNzJzeFFSMi1ekPSlI2vOIvtAwHdxXOOUtbOrzzfs4R8v7TeDFzdNna3yj18QanOrIbaylkgdYEi7Hdl46rv8HgSszQ6u2lz1yx9fGFrNjjJSaq21dM6N7o5Glr2OLXNOIINiF0ml65Kxes7Yngg5iYnZKfuQ3On1ukdQyvtPTgOgccTGD0e/QdYEbWlo3r2olmkn023IscHDcRqI+u3aLFB7ICAgICAgICAgICAgICAgICAgICDnsv5djpaeatl6kbSIh2je2r+t1gOAB2lBUnLGUpKmeSeZ2lJI4uceJ2DcBgBsACDv+RzNn0khrJW9CM2iB2v2u4hoP1PBaz7Q6/cp0ek9c8fl3fX+PmztHh2zvymNaalBAQEET8subOsVsYxsycD6Mf/ALNP7Vtvs7r9u3TX+dfzH580brcP/cfVHubOXJKKqiqYetG69tjhg5h4OaSPmtrR622SsqRzRxVULrw1DW34OOppO43/AEzx0dyDcoCAgICAgICAgICAgICAgICAgIMSucXWiaSC/rEYtYOsQdhNw0cTfYgr5y8Z3CepbRQEegpj09G1jLaxGrYwXb3l3BBHOQslPqqiOCIdJ7rX2AYlx4AXKsarUU0+K2W/CP8AbHvHSb2isLK5KycynhjhiFmMaAOO8niTcnvXNM+e+fJOS/GU5SkUrFYZSsvYgICDxraRksb45G6THtLXDeDqXvHktjvF6z1w82rFo2SrZnPkR9HUyQP903Y7tNPVd9P73C6XotVXVYa5a9vHwnthB5cc47TWUncgedYD35NqDeOa7obnUHW6cfAOAuOIO1yyltO1DIbFjzd7NRPaHuv+Yx2XDhsQZSAgICAgICAgICAgICAgICAg/MkgaC5xsACSTsA1koOI5Q86vZ1BJUYVM/QgacWmx0bj+RpLjs0jbaEFV3vJJJJJJuSdZJOJJ2oJp5IM2fQwGqkb+pMP0/5Y8Qf3HX3Bq0n2g1/O5eYpwrx+f9eqU0eHdrvz2pDWus4QEBAQEHDcq+bPrNN6aNt5oATqxczFze8dYdxG1TvIWv6Pm5u8/Db7T2T+PJh6vDv13o4wg+lqHRvbJG4texwc1wxBabgjiCFvaJWvzNzobX0UVYzVI0FlSwbCLaYt9JG7bG2JKDrgb6wg+oCAgICAgICAgICAgICAgIMKpdpv0PcZZ0h2b2t/tpHgBfU5BV3lXzu9o1znMP6EV44BsIB6T/3EX7g3cgwOT/Ns1tW1rh+kzpzHgMG97jq7rnYozlXXRpME2j9U9Uev0X9Pi5y+zsWIa0AAAWA1ABc7mdvXKafVRUQEBAQEBFFf+UrNn1OrJY20Et3R2wHaZ8idXAhdB5G1/SsHxT8VeqfxKH1OHm79XCWz5GM8PUa4RyutT1BDJL4Nd7kn1NjwN9il2MstR9Bxi2W0o/6b2Lf2kgdxbxQZiAgICAgICAgICAgICAgIPKqn0Gl1r7AN5OoAd5ICCLOWvOn1Ki9Ujf8A9TVAmVwxDDqeeGl1B/KDuCCurGkkAC5OoAYngFSZiI2yLE5g5tiipGscP1X9OY/zHBvc0au+52rnfKuu6Xnm0fpjqj1+qa0+Lm6bO10ijGQICAgICAgINFnpm+K2kfFq9IOlE47HjDXsBwPArP5N1s6TPGTs4T8lnPi5ymxXGaIsc5rgQ5pIcDiCDYg/NdIraLRFo4ShJjZOyVleSLOo5QoBG516uksLk63CxDHEnHSbdjjrN7naFVRI9PMHtDhgd+I3g7iDqKD0QEBAQEBAQEBAQEBAQEGpyhlCOMSVErtGCna4k73AHSI32F2DiXDYEFS8784JK+slqZPfd0W9lg1NYO4fU3O1B1fJBmz6ac1Urf04T+nfB0mIP7dR7y3ctd9oNfzWLmKT8VuPy/v1Zujw71t+eEJqWkpUQEBAQEBAQEBBD3LHmzoSCsib0ZCGzW2PtqdwDgLd44rcfZ7X79Oj3nrjh8u76f7gjNbh2Tvw5TMLOd2Tq6KobcsHRlaPejdbSHfqDhxaFs7AWvo6phLJI3B0M4DmOGGkRpAjg5uvvB2uQbJAQEBAQEBAQEBAQEBBjVspADWdd5s3hvcRuAueOobUEIcvudYaGZMgPRaGvqDe+vFkZOJODzfe3igiDJOTn1E0cMQu+RwA/wAk8ALk8ArOfPTBjtkvwh6pWbWisLKZDyUylp44I+qxtr7ScS48Sblc01WotqMtst+M/wC2J3HSKVisPLOLLsVHCZp3WA1NaOs52xrRtP8Asvek0mTVZIx449I8ZUyZK467ZQllflCq5qlkwf6NsbtKOJpOh+/tki4JO82st30/IumxYZxTG2Zjrnt+ncir6q9rb3cnDIGV2VdPHPF1XjWNrT7zTxBWjavTX02W2K/GP9tSuPJF6xaGwWOuCAgIMLLeVGUsEk8p6LBe20nY0cSbBX9Np76jLXFTjP8AtrxkvFKzaUFUHKBVxVT6jT0hI674nHoEYADskCwBG4Xut7y8jabJgjFs2bI6p7f76+xEV1N4vvJszZzhirYRLCeD2HrMO4/4O1aRrdFk0mTm8n0nvSuLLXJXbDMypk9lRDJDKLse0tP5HEHWO5WcGa2HJGSnGHu9YtWayrXl7JL6Wokgk6zDa+xwxa4cCLFdL0uppqMVctOE/wC2ILJSaWmspn5Bs6hNC/Js7ukwF9O6+vRvpFrb+8x1nj59lZDwmSimLm9Kwe06LwMLjaOBBDhwIQZCAgICAgICAgICAgIOXzozjZRUk1dJY2bo07T7xPUH73dIke6BuQVMr6x80r5ZXF0kji57jtJNyUEucjubPo4jWSt6cg0YgdjNru9xGrgOK032h1+/fo9J6o4/Pu+n8/JJ6LDsjflIlbVMijfJI7RYxpc47gNZWuY8dsl4pSNsyzbWisbZV0zxzlkrqgyPuGC4iZsa3zHEn/AC6PyfoaaPFuV49s98+nchM2WcltstEs5adzyV50+q1HoZXWgmIBvgx+DXcAcD8jsUHy5yf0jDzlI+Kv3ju9GXpM25bZPCU7LQ0u+ICAghDlZzp9Yn9Xid+jCekRg6TAnubraP3cFvPIPJ/MYuevHxW+0f36InV5t+27HCHAKfYbcZrZxS0M4liNxhIwnovbtB3Hcdh+iw9doserxTjv8ASe6VzFlnHbbCxuTK9k8TJonXY9oc0/4O4g6iN4XOM2G+HJOO8dcJylotG2HDcr2bXp4BVRj9SEdP+aPE+E3PcXcFO+z+v5rLzFuFuHz/AL9GJrMO9XfjjCH8j5Tkpp454XaMkbw5p14jYbYgjURtBIW7IpbbIOXY6qnhrYf9ORoEo2t1ka+LH3B4EnYEHQoCAgICAgICAgICDDrjpkRD3tcnBm7vcejs1aRGsIK58uWd/rdZ6tE79CmJbqwdJg93EDqjudvQcpmRm6a2rZFr9GOlKdzRiL7zgO++xR/KetjSYJv28I+f9L2DFzl9ixkUYa0NaAGgAADAAagAucWtNpmZ4puI2dSLuWrL5Ajo2HrWkl7r9Bv1Bd8mravZvRxM21Fuzqj8z+PNH63LwpCJFtqOEBBO/JZnT61T+hldeeEAG+L2YNdxIwPyO1aHy5yf0fNzlI+G32nu9EvpM2/XdnjDt1BssQcdymZ0ep02hG60812s3tHvP+WA4ngpnkXk/pWbetHw14+PdHqxdVm5uuyOMoCW/ocQEEpciuXyHyUbzqcDJFwI67R3jX8jvWre0mjiaxqK8Y6p/E/7wSGiy9e5KW3NBFiLg4hahE7OuEirxygZtmiq3NaP0X9OE8Di3vadXdY7V0XknXRq8EWn9UdU+v1Quoxc3fZ2Ow5B87hBUOop3D0FSehpYNlwA17Hize8NUmsLBULiLxONyzqk4uYeqb7SLFp23F9oQZaAgICAgICAgIPxNKGtLnHUBcoOA5UM6zk6gc4G1XUktjF9bNWtw4RtIH9TgdpQVeQWE5Oc2vUqQabbTy2fLvHZZ+0H6krnvLGv6Vn+Gfhr1R6/X+NiZ02Hm6dfGXVqJZKtOeGUjUV1RKTqMhDf6W9Fv8AYBdM5PwRh01KR3feeuUFmvvXmWmWYtCAg2+alfNBVxPpml8mlYMHvg6iw8CPpjsWJrsOLLp7Vyzsrs493iuYrWreJrxWWjdcAkEarkG2rgbatS5nMbJ2Qndr6Tq3qgrdntlCaetmdUMLHh2iIz7jR1W/Q3uNRvfaulcm4cWHTVrinbHHb3z2z/uHBB57WteZs0SzloQEGyzbyj6vVwTXtoSNJ/pvZ3/qSsbWYOfwXx98T/X3e8dt28Ss5dcwTzm8/s3BW0jmNA9Kzpwn+YYt7nDV32OxSXJWu6JqItP6Z6p9fosajFzlNnarwC5jtrXNPEEEH6ggrosTExthCrT8nmdXtGgjnxqYOhO0Yu1C9hue0Bw2aQtsVR28UgcA5puCAQd4OsFB+kBAQEBAQEBBgVMoc86RAji6chOGkBpNB4NHTP7OKCqvKVnYco1z5gT6FvQgbuYDjbYXG7j322INpyS5s+sVHrEjf0oCCL4OkxaP29Y/t3qA5e1/MYear+q32j++HmzNJh37b08ITgtGSzHylNoQyvHusc76NJVzDXfyVr3zH8vNp2VmVWV1Rr4gICCWORnJjGRT1sgHRuxpPuta3SeR33A+RWp+0We1r001O3r+e2dkJHRUiIm8uFzqzpnrZXOke4R36EQJ0GgYasC7e7H5WAndDyfi0lIisfF2z2z/AF4MPLmtknbPB+M2M6J6KUOieSy/TiJOg4bbjAHc7EL1rdBh1dJreOvsntj/AHcYs1sc7YSDyu5PjnpIK+Lc0E72PGk2/EHV+4rXuQM18Oe+lv4+ccf94MzWVi1IyQiNbcjhAQEFnc3JzJR0zzi6GNx7yxpXMNZSKajJWOy0/wAp7FO2kT4Q2KxlxCvK/mz6GcVUTf05j+pbBsmJP7tZ7wd63b2f1/O4uYvPXXh8v69EVrMO7bfjhLXclOdxydXNc936Eto5xsAJ6L+9p192kNq2JhLR0zgx+hfoPu6M7N7mg/PSHAu2NQZqAgICAgICDwrJ9BtwLuOpo3uOA7tpOwAnYgiXl0zp9VpW0EL7yzgundt0CTfuMjr6sNEOG0IIFydRPmlZFE273uDWjid+4bSdyt5ctcVJyXnqiHqtZtOyFlM3MjMpKaOCPBo6R7Tjrc495/wuaazVW1Oa2W3b9o7ITmLHFKxWGyWMuPjmgggi4Oog4HvVYmYnbCjE9kwfw8X22fhXekZv3z5y87le49kwfw8X22fhOkZv3z5yble49kwfw8X22fhOkZv3z5yble49kwfw8X22fhOkZv3z5yble59qMnMdDJC1rWNexzTogAdJpaTYbdaUz2jJXJM7ZiY+0k0jdmIVlyjQvglfFK0texxDgf8AG8HEHaCF07FlplpGSk7YlBWrNZ2S/NDRvmkbHEwue82a0Yk/82quXJTFSb3nZEKVrNp2QsvkzJbY6WGneGvEcbGnSAIJaAL2PEXXMs+otfPbLXq2zM+adpSIpFZensmD+Hi+2z8Lz0jN++fOVdyvceyYP4eL7bPwnSM37585NyvceyYP4eL7bPwnSM37585NyvceyYP4eL7bPwnSM37585Nyvcy42BoAaAABYAagAMABsVqZmZ2y9cH1UVYOXMlMqqeSCTqvba+0HFrhxBsVf0uovp8tctOMf7Y8ZKRes1lWrK2Tn080kMos+Nxad3AjgRYjgV0zBmpnx1yU4Sgr1mtprKf+RTOr12iNHI//AKmmAMTjiWDUx28hpIY7e0gbSrrylOln02h1rHBw3EaiPkboPZAQEBAQEGlytlaOCOarmNoYGutxI1OI4l3QHG+9BUjOPLUlZVS1Mx6cjibbGjBrRwa0ADuQSXyN5s6LTWyt1uu2AHYMHP8An1RwB3rUPaLX7ZjTUnh12/EfnySWiw/9z9EorVkgICAgICAgIOFy1lzI9TM+Gr0DJG4s03NcMMdGVuwG41kawVPabScp4McZMG3ZMbdkT+JYd8mC9tlnnR5wZGoSBTlmk4gF0bXPIBIF3SOwaMSL7MF6yaLlTWRM5duyO/q+0dv0Url0+P8AS74Fa+zBFRAQEBAQEEacsebPpIxWRN6cYDZQNrL6nftJ18DwWzez2v3L9HvPVPD5931/n5sDW4dsb8I0zSzgkoauKpixY7pNvqc06nMPeL9xsdi3JGLaZOyjHI2KphdpQVDWm+4kAMJ3E6mHiGjeg26AgICAgxa6Q2DGGz36geyB1n/IHV/MWoII5fc7A57MnU5tHDYzWwLrdCPiGtN+8ja1BG+Z+QXVtUyEXDetI7ssHWPfgBxIWFyhrI0mCck8ez5ruHHOS8VWQpoGxsaxjQ1jQGtAwAAsAPkubXva9ptadsynIiIjZD0XlUQEBAQEBBzXKDnF6lRuc0/qv6EXeRrd+0a++29SfJOi6VqIrP6Y659Pqx9Rl5um3tV3JXRUK+IJ35J84vWaT0TzeWCzTvLPcPyto/Ib1ofL2i5jPzlf026/r2+qX0mXfpsnjDt1BssQEBAQEBB+ZYw5pa4AtcCHA4EHUQVWtprMTHGFJjb1K5Z7ZvGiq3xa/RnpRHew4DvGB7uK6RybrY1eCL9vCfmhM+Lm77El8gWdYOnkyoPReHOguba8Xxg4i/XFtodwWespwoZSQWvPTYbO47ngbnDXwNxsQZKAgIPjjYXJsBig5DPTOcUFDNWOt6V4DKdh3m/owRq4yOwNtWwIKo1M7pHue9xc97i5zjiSTck8SSgnjkxzZ9UpQ+Rtp5rOfva33GfIG54k7loHLWv6Tn3az8NeqPzPomNLh3KbZ4y7FQzKEBAQEBAQEFe+UbOP1yscWG8MV2RbiAek/wDcdfcAuh8j6HouniLfqt1z6fT1Qupy85fq4Q5VSrHEG7zOy6aKrjmF9HqyDew9YfLURxAWFyho41Wntj7ez5ruHJzd4ssjDKHNDmkFrgC0jAgi4I+S5ras1mazxhORO2NsP0qKiAgICAgIOT5SM2fXaQ6A/Wiu+LedXSZ8wPqApbkbX9Fz/F+m3VP4n6fxtY2pw85Tq4wgShq3wyMlicWyMcHMcMQQbg/VdCQy2WamcjK6jhro7A20ahg90jrj9p6Y/lJ7SDqgUBAQYdX03iLZbSk/pubN/cQfk1w2hBWnlnzw9erjHG69PT3ZHY6nO9+T5kWHBoO1BiclebPrVV6WRt4YCHHc5+LW8cLnuG9QnLmv6Pg3Kz8VvtHbPoytJh377Z4QnlaEmHxAQEBAQEBBxXKrnH6rSeiY60s92i2LWe+76HRHfwU3yFoekZ9+0fDXr+vZH5Ymry7lNkcZQMt9RAgICCaORzOL0sDqWR3Th1x3xMZOHHRJt3Fu5aX7Q6Lm8sZ6x1W4/P8AuPylNFl213J7EjLW2cICAgICAgIIN5Wc2vVqn08bf0ZyTqwa/Fw4X6w+e5b1yDr+fw81afir947PTyRGrw7lt6OEszkQzv8AU630ErrU9SQ03wbJgx/AG+ie8HYp5iLH0R0HGI7BePizC37SQO4s2lBmIPOomDGlxwGwYnYAN5JsB3oI45XM6jk+gMbHWq6u4uPdFgHvB2aLdFjTjgdhQVtpKZ0r2xxtLnvcGtA2kmwC8ZMlcdZvadkRxViJmdkLJZq5DbR0scDbEgXe7tPPWd/gcAFzbXau2qz2yz9PCOxOYccY6RVtlhrogICAgICAgiHlMzQrpql9Qxvpo7AMazrMaPd0DrOu51X1krcOReUtJiwxhtO7Pbt4TPz9UZqsGS1t6OtGc8DmOLXtc1wxa4EEd4OC2atq2jbWdsMGYmOqXmvSgg/cMLnuDWNLnHANBJPcBivNrRWNtp2QrETPVCReT3MmuZURVJHoGtNyJL6TmnU5uhiLgkdK1lrvK3Kukththj4pnu4R47fRm6fT5ItFuCZlpaUEBAQEBAQEGszlyKysppIH6tIdF3ZcNbXfI/2uFlaLVW0uauWvZ947YW8uOMlZrKtlfRvhlfFI3Rexxa4cRq+i6Viy1y0i9J6pQVqzWdkrLcledZyjQNu69XSkNfc636iGuPB7btJPvAm2oK4okGCUPaHNwIvx7iNh4IMKsqWAvkkcGwwAue44XDbkng1uvvI2tQVPz+zndlGulqHXDOrE0+7G2+iO83LjxcUHacjWbONbKN7YAfo9/wDu0fu4LVPaLX/+anzt+I/PkkNFh/7n6JYWpJIQEBAQEBAQEBBj1uT4phaaGOQbnsa4f3Cu482TFO3HaY+U7Hm1K24w0tRmLk9/Woox/TpM/wDghZlOV9bThkn+f5Wp02Kex8gzDyew3FGw/wBRe4fRziFW3LGttGyck/aP4UjTYo7G6osnxQi0MMcY3MY1v+wWFkzZMs7clpn5ztXq0rXhDJVp6EBAQEBAQEBAQRZyy5s3ArYm6xZs9t2DHnu1NP7dy2v2d1+yZ0158a/mPz5o7W4f+4+riuTvOp2Tq6Oe59GehO0e9G7H5tNnDi220rbUctbSzNDmljgYphpRkYaRGkbcHN6Q4h28II35bcpPiyLE1lx6xI0SEausHTOHzcMN10FdEHcUXKhVxRsjjip2sY0NaNB+oDV21B5OQNNkvN7Wttnxj0ZddZesbIiHtzt13Yp/A/zrx7t6Tvt5x6K9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8qrlSq5GOjkipnMe0tcCx9iCLEddesfs/psdovW1omPGPRSdZeY2TEOGU6xFiuRnLL5ciyiS59Ue70Z3hjWzNbfgdVt1gg7PObIENXTPo6q4jcbwyDVom/RAOAc29gDi3frsENV/IPXNcRDUU8jNhcXsd826JA+pQYv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Mmg5B65zwJp6eNm1wL3u+TdEX+oQTJmvm7DR0zaOlJcwEmeQ2JcdWkCRq0nWDbDqt3arh07mgggi4OIOCDis5J3RS6MT3Rt1dFhLRhuGpBqfac3x5fG78oHtOb48vjd+UD2nN8eXxu/KB7Tm+PL43flA9pzfHl8bvyge05vjy+N35QPac3x5fG78oHtOb48vjd+UD2nN8eXxu/KB7Tm+PL43flA9pzfHl8bvyge05vjy+N35QPac3x5fG78oHtOb48vjd+UD2nN8eXxu/KB7Tm+PL43flA9pzfHl8bvyge05vjy+N35QPac3x5fG78oHtOb48vjd+UD2nN8eXxu/KB7Tm+PL43flA9pzfHl8bvyge05vjy+N35QPac3x5fG78oHtOb48vjd+UGfkSrkkmaySR72kgFrnFzTwIJsUHdsaAAAAAMAMB3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52" name="Picture 16" descr="http://images.epochhk.com/20110404/b4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9" y="733452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://www.labeltape.com.tw/alarm/9912/uclight/uv1201330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13" y="2667229"/>
            <a:ext cx="3504335" cy="393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575" y="102754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AutoShape 10" descr="data:image/jpeg;base64,/9j/4AAQSkZJRgABAQAAAQABAAD/2wCEAAkGBxQTERQUERAVFhQXFxsaFRcYGBgaGBseHBsYGBoYFxgaHCgiGB0lHBcYITEjJSkrLi4uHCAzODMuNyovLisBCgoKDg0OGxAQGzAmICYuLDcyMTc3NywyNDcsLCw3NCw0LCw3LCwsLDYsLCw3LywsLCw0LDc3LCwsLCwvOC8sLP/AABEIANIA8AMBEQACEQEDEQH/xAAcAAEAAgMBAQEAAAAAAAAAAAAABwgEBQYDAQL/xABBEAABAwIBBwgJAgUDBQAAAAABAAIDBBExBQYSIUFRYQcXIjJScZLSExQVQlOBkZPRI4JUYnKhwTOx8CRDg6Ky/8QAGwEBAAEFAQAAAAAAAAAAAAAAAAUBAwQGBwL/xAAyEQEAAgEBAwkHBQEBAAAAAAAAAQIDBBESMQUTFCFBUWGR0QYWInGBocEyUrHh8EJE/9oADAMBAAIRAxEAPwCaK2oLACG6V/8Am5Bisym4/wDa22xPAX6vFB7y1bgbCMnEDHXjw4f3QPW3W/0nX24/hB9bVOP/AGyNuvdr1Djh9UH4dWvtqhdfXv8Awg+GueerEbb9Z+mpB+hVP+Gfof8Amv8AsgyYHkjW2xvgg9EBAQEGPVzkWawAvdfRvgAMXOtsFx3kgar3QR/npyiUGT5DFIx1XUjrizToX2Oc7UzV7rR343IZOZGfVFlFxZTaVNUAX9G4ABwGJAadGQbDezgL2tig7ikn0gbizmmzhjY46jtBBBHfv1IPdAQEBAQEBAQEBAQEBAQEBAQEBAQEBAQEBB8c4AXJsBiUHH57Z0CgoZax3+q8aFOw7zfQuD85HDHZsCCqNRO573Pe4ue4lznHWSSbkk7ySg9sl5Qkp5o5oXFskbg5h4jfvGwjaEFtM284Y6ulhrotTXN0Z29kg9K/9Dr6+ySdyDpUBAQEBAQEBAQEBAQEBAQEBAQEBAQEBAQEGHV9Nwi922lJ/TsZ+4g34Bw2hBWbljzx9fri2J16eC7IrHU4+/IN9yLDg0b0HKZt5GfV1McDPePSPZaNbnHuH97BY2s1VdNhtlt2feeyFzHjm9orD3zwyA6iqnwm5b1o3H3mHA9+IPEFW+T9ZXV4IyRx7Y7pVzYpx23Xa8hWd/qtWaSY/oVJAF8GyYNPc7qnjo7lmrSxFCdEmI+7rYTtZs7y3qnE6gT1kGYgICAgICAgICAgICAgICAgICAgICAgIPOomDGlxwGwYk4ADeSbAd6CNuWDOo0FAYmOtVVdwSDra0gB7gdlm2Y047cQUFaUE5ckubPq9N6eRtppxcXxbHi0fu6x/buWjcva/n83NUn4a/ee3y4eaW0eHdrvTxlmcp2bPrlIXRtvPDdzN7h77PmBccQN6s8i6/o2fdtPw26p/EvWqw79NscYQECt/Q60nJpnUco0DJCb1dP0Jhtfqx/8jRfdpjgg7uKQOaHNNwRcHgUH7QEBAQEBAQEBAQEBAQEBAQEBAQEBAQa2tqmAvkkcGw04LnuOGkBck8GN17dZ3tQVOz7zmflCtlqHXDSdGJp92Nt9FvfiTxJQZfJxm167VjTH6MVny7jr6LP3EfQFRPLGv6Lg+H9VuqPX6ejI02HnL9fCFgwuepkRVBHKpmz6rVeljbaGclw3Nfi5vDG47yNi33kPX9Iwblp+Kv3jsn1Q+rw7ltscJYvJjnYcnVzJXE+hf0Jx/KT1rb2mx+o2qbYq1FM8NfYEGOXpxkYXPSc0Hj1xj7+wBBnICAgICAgICAgICAgICAgICAgICAgx62Ytb0eu46LAd52ngAC48AUEM8vWdQhiZk2B/ScA+pN9dr6TWu4vdd5+XaQQbFGXODWglxIAA1kk6gANpVLWisbZ4ERtWNzJzeFFSMi1ekPSlI2vOIvtAwHdxXOOUtbOrzzfs4R8v7TeDFzdNna3yj18QanOrIbaylkgdYEi7Hdl46rv8HgSszQ6u2lz1yx9fGFrNjjJSaq21dM6N7o5Glr2OLXNOIINiF0ml65Kxes7Yngg5iYnZKfuQ3On1ukdQyvtPTgOgccTGD0e/QdYEbWlo3r2olmkn023IscHDcRqI+u3aLFB7ICAgICAgICAgICAgICAgICAgICDnsv5djpaeatl6kbSIh2je2r+t1gOAB2lBUnLGUpKmeSeZ2lJI4uceJ2DcBgBsACDv+RzNn0khrJW9CM2iB2v2u4hoP1PBaz7Q6/cp0ek9c8fl3fX+PmztHh2zvymNaalBAQEET8subOsVsYxsycD6Mf/ALNP7Vtvs7r9u3TX+dfzH580brcP/cfVHubOXJKKqiqYetG69tjhg5h4OaSPmtrR622SsqRzRxVULrw1DW34OOppO43/AEzx0dyDcoCAgICAgICAgICAgICAgICAgIMSucXWiaSC/rEYtYOsQdhNw0cTfYgr5y8Z3CepbRQEegpj09G1jLaxGrYwXb3l3BBHOQslPqqiOCIdJ7rX2AYlx4AXKsarUU0+K2W/CP8AbHvHSb2isLK5KycynhjhiFmMaAOO8niTcnvXNM+e+fJOS/GU5SkUrFYZSsvYgICDxraRksb45G6THtLXDeDqXvHktjvF6z1w82rFo2SrZnPkR9HUyQP903Y7tNPVd9P73C6XotVXVYa5a9vHwnthB5cc47TWUncgedYD35NqDeOa7obnUHW6cfAOAuOIO1yyltO1DIbFjzd7NRPaHuv+Yx2XDhsQZSAgICAgICAgICAgICAgICAg/MkgaC5xsACSTsA1koOI5Q86vZ1BJUYVM/QgacWmx0bj+RpLjs0jbaEFV3vJJJJJJuSdZJOJJ2oJp5IM2fQwGqkb+pMP0/5Y8Qf3HX3Bq0n2g1/O5eYpwrx+f9eqU0eHdrvz2pDWus4QEBAQEHDcq+bPrNN6aNt5oATqxczFze8dYdxG1TvIWv6Pm5u8/Db7T2T+PJh6vDv13o4wg+lqHRvbJG4texwc1wxBabgjiCFvaJWvzNzobX0UVYzVI0FlSwbCLaYt9JG7bG2JKDrgb6wg+oCAgICAgICAgICAgICAgIMKpdpv0PcZZ0h2b2t/tpHgBfU5BV3lXzu9o1znMP6EV44BsIB6T/3EX7g3cgwOT/Ns1tW1rh+kzpzHgMG97jq7rnYozlXXRpME2j9U9Uev0X9Pi5y+zsWIa0AAAWA1ABc7mdvXKafVRUQEBAQEBFFf+UrNn1OrJY20Et3R2wHaZ8idXAhdB5G1/SsHxT8VeqfxKH1OHm79XCWz5GM8PUa4RyutT1BDJL4Nd7kn1NjwN9il2MstR9Bxi2W0o/6b2Lf2kgdxbxQZiAgICAgICAgICAgICAgIPKqn0Gl1r7AN5OoAd5ICCLOWvOn1Ki9Ujf8A9TVAmVwxDDqeeGl1B/KDuCCurGkkAC5OoAYngFSZiI2yLE5g5tiipGscP1X9OY/zHBvc0au+52rnfKuu6Xnm0fpjqj1+qa0+Lm6bO10ijGQICAgICAgINFnpm+K2kfFq9IOlE47HjDXsBwPArP5N1s6TPGTs4T8lnPi5ymxXGaIsc5rgQ5pIcDiCDYg/NdIraLRFo4ShJjZOyVleSLOo5QoBG516uksLk63CxDHEnHSbdjjrN7naFVRI9PMHtDhgd+I3g7iDqKD0QEBAQEBAQEBAQEBAQEGpyhlCOMSVErtGCna4k73AHSI32F2DiXDYEFS8784JK+slqZPfd0W9lg1NYO4fU3O1B1fJBmz6ac1Urf04T+nfB0mIP7dR7y3ctd9oNfzWLmKT8VuPy/v1Zujw71t+eEJqWkpUQEBAQEBAQEBBD3LHmzoSCsib0ZCGzW2PtqdwDgLd44rcfZ7X79Oj3nrjh8u76f7gjNbh2Tvw5TMLOd2Tq6KobcsHRlaPejdbSHfqDhxaFs7AWvo6phLJI3B0M4DmOGGkRpAjg5uvvB2uQbJAQEBAQEBAQEBAQEBBjVspADWdd5s3hvcRuAueOobUEIcvudYaGZMgPRaGvqDe+vFkZOJODzfe3igiDJOTn1E0cMQu+RwA/wAk8ALk8ArOfPTBjtkvwh6pWbWisLKZDyUylp44I+qxtr7ScS48Sblc01WotqMtst+M/wC2J3HSKVisPLOLLsVHCZp3WA1NaOs52xrRtP8Asvek0mTVZIx449I8ZUyZK467ZQllflCq5qlkwf6NsbtKOJpOh+/tki4JO82st30/IumxYZxTG2Zjrnt+ncir6q9rb3cnDIGV2VdPHPF1XjWNrT7zTxBWjavTX02W2K/GP9tSuPJF6xaGwWOuCAgIMLLeVGUsEk8p6LBe20nY0cSbBX9Np76jLXFTjP8AtrxkvFKzaUFUHKBVxVT6jT0hI674nHoEYADskCwBG4Xut7y8jabJgjFs2bI6p7f76+xEV1N4vvJszZzhirYRLCeD2HrMO4/4O1aRrdFk0mTm8n0nvSuLLXJXbDMypk9lRDJDKLse0tP5HEHWO5WcGa2HJGSnGHu9YtWayrXl7JL6Wokgk6zDa+xwxa4cCLFdL0uppqMVctOE/wC2ILJSaWmspn5Bs6hNC/Js7ukwF9O6+vRvpFrb+8x1nj59lZDwmSimLm9Kwe06LwMLjaOBBDhwIQZCAgICAgICAgICAgIOXzozjZRUk1dJY2bo07T7xPUH73dIke6BuQVMr6x80r5ZXF0kji57jtJNyUEucjubPo4jWSt6cg0YgdjNru9xGrgOK032h1+/fo9J6o4/Pu+n8/JJ6LDsjflIlbVMijfJI7RYxpc47gNZWuY8dsl4pSNsyzbWisbZV0zxzlkrqgyPuGC4iZsa3zHEn/AC6PyfoaaPFuV49s98+nchM2WcltstEs5adzyV50+q1HoZXWgmIBvgx+DXcAcD8jsUHy5yf0jDzlI+Kv3ju9GXpM25bZPCU7LQ0u+ICAghDlZzp9Yn9Xid+jCekRg6TAnubraP3cFvPIPJ/MYuevHxW+0f36InV5t+27HCHAKfYbcZrZxS0M4liNxhIwnovbtB3Hcdh+iw9doserxTjv8ASe6VzFlnHbbCxuTK9k8TJonXY9oc0/4O4g6iN4XOM2G+HJOO8dcJylotG2HDcr2bXp4BVRj9SEdP+aPE+E3PcXcFO+z+v5rLzFuFuHz/AL9GJrMO9XfjjCH8j5Tkpp454XaMkbw5p14jYbYgjURtBIW7IpbbIOXY6qnhrYf9ORoEo2t1ka+LH3B4EnYEHQoCAgICAgICAgICDDrjpkRD3tcnBm7vcejs1aRGsIK58uWd/rdZ6tE79CmJbqwdJg93EDqjudvQcpmRm6a2rZFr9GOlKdzRiL7zgO++xR/KetjSYJv28I+f9L2DFzl9ixkUYa0NaAGgAADAAagAucWtNpmZ4puI2dSLuWrL5Ajo2HrWkl7r9Bv1Bd8mravZvRxM21Fuzqj8z+PNH63LwpCJFtqOEBBO/JZnT61T+hldeeEAG+L2YNdxIwPyO1aHy5yf0fNzlI+G32nu9EvpM2/XdnjDt1BssQcdymZ0ep02hG60812s3tHvP+WA4ngpnkXk/pWbetHw14+PdHqxdVm5uuyOMoCW/ocQEEpciuXyHyUbzqcDJFwI67R3jX8jvWre0mjiaxqK8Y6p/E/7wSGiy9e5KW3NBFiLg4hahE7OuEirxygZtmiq3NaP0X9OE8Di3vadXdY7V0XknXRq8EWn9UdU+v1Quoxc3fZ2Ow5B87hBUOop3D0FSehpYNlwA17Hize8NUmsLBULiLxONyzqk4uYeqb7SLFp23F9oQZaAgICAgICAgIPxNKGtLnHUBcoOA5UM6zk6gc4G1XUktjF9bNWtw4RtIH9TgdpQVeQWE5Oc2vUqQabbTy2fLvHZZ+0H6krnvLGv6Vn+Gfhr1R6/X+NiZ02Hm6dfGXVqJZKtOeGUjUV1RKTqMhDf6W9Fv8AYBdM5PwRh01KR3feeuUFmvvXmWmWYtCAg2+alfNBVxPpml8mlYMHvg6iw8CPpjsWJrsOLLp7Vyzsrs493iuYrWreJrxWWjdcAkEarkG2rgbatS5nMbJ2Qndr6Tq3qgrdntlCaetmdUMLHh2iIz7jR1W/Q3uNRvfaulcm4cWHTVrinbHHb3z2z/uHBB57WteZs0SzloQEGyzbyj6vVwTXtoSNJ/pvZ3/qSsbWYOfwXx98T/X3e8dt28Ss5dcwTzm8/s3BW0jmNA9Kzpwn+YYt7nDV32OxSXJWu6JqItP6Z6p9fosajFzlNnarwC5jtrXNPEEEH6ggrosTExthCrT8nmdXtGgjnxqYOhO0Yu1C9hue0Bw2aQtsVR28UgcA5puCAQd4OsFB+kBAQEBAQEBBgVMoc86RAji6chOGkBpNB4NHTP7OKCqvKVnYco1z5gT6FvQgbuYDjbYXG7j322INpyS5s+sVHrEjf0oCCL4OkxaP29Y/t3qA5e1/MYear+q32j++HmzNJh37b08ITgtGSzHylNoQyvHusc76NJVzDXfyVr3zH8vNp2VmVWV1Rr4gICCWORnJjGRT1sgHRuxpPuta3SeR33A+RWp+0We1r001O3r+e2dkJHRUiIm8uFzqzpnrZXOke4R36EQJ0GgYasC7e7H5WAndDyfi0lIisfF2z2z/AF4MPLmtknbPB+M2M6J6KUOieSy/TiJOg4bbjAHc7EL1rdBh1dJreOvsntj/AHcYs1sc7YSDyu5PjnpIK+Lc0E72PGk2/EHV+4rXuQM18Oe+lv4+ccf94MzWVi1IyQiNbcjhAQEFnc3JzJR0zzi6GNx7yxpXMNZSKajJWOy0/wAp7FO2kT4Q2KxlxCvK/mz6GcVUTf05j+pbBsmJP7tZ7wd63b2f1/O4uYvPXXh8v69EVrMO7bfjhLXclOdxydXNc936Eto5xsAJ6L+9p192kNq2JhLR0zgx+hfoPu6M7N7mg/PSHAu2NQZqAgICAgICDwrJ9BtwLuOpo3uOA7tpOwAnYgiXl0zp9VpW0EL7yzgundt0CTfuMjr6sNEOG0IIFydRPmlZFE273uDWjid+4bSdyt5ctcVJyXnqiHqtZtOyFlM3MjMpKaOCPBo6R7Tjrc495/wuaazVW1Oa2W3b9o7ITmLHFKxWGyWMuPjmgggi4Oog4HvVYmYnbCjE9kwfw8X22fhXekZv3z5y87le49kwfw8X22fhOkZv3z5yble49kwfw8X22fhOkZv3z5yble49kwfw8X22fhOkZv3z5yble59qMnMdDJC1rWNexzTogAdJpaTYbdaUz2jJXJM7ZiY+0k0jdmIVlyjQvglfFK0texxDgf8AG8HEHaCF07FlplpGSk7YlBWrNZ2S/NDRvmkbHEwue82a0Yk/82quXJTFSb3nZEKVrNp2QsvkzJbY6WGneGvEcbGnSAIJaAL2PEXXMs+otfPbLXq2zM+adpSIpFZensmD+Hi+2z8Lz0jN++fOVdyvceyYP4eL7bPwnSM37585NyvceyYP4eL7bPwnSM37585NyvceyYP4eL7bPwnSM37585Nyvcy42BoAaAABYAagAMABsVqZmZ2y9cH1UVYOXMlMqqeSCTqvba+0HFrhxBsVf0uovp8tctOMf7Y8ZKRes1lWrK2Tn080kMos+Nxad3AjgRYjgV0zBmpnx1yU4Sgr1mtprKf+RTOr12iNHI//AKmmAMTjiWDUx28hpIY7e0gbSrrylOln02h1rHBw3EaiPkboPZAQEBAQEGlytlaOCOarmNoYGutxI1OI4l3QHG+9BUjOPLUlZVS1Mx6cjibbGjBrRwa0ADuQSXyN5s6LTWyt1uu2AHYMHP8An1RwB3rUPaLX7ZjTUnh12/EfnySWiw/9z9EorVkgICAgICAgIOFy1lzI9TM+Gr0DJG4s03NcMMdGVuwG41kawVPabScp4McZMG3ZMbdkT+JYd8mC9tlnnR5wZGoSBTlmk4gF0bXPIBIF3SOwaMSL7MF6yaLlTWRM5duyO/q+0dv0Url0+P8AS74Fa+zBFRAQEBAQEEacsebPpIxWRN6cYDZQNrL6nftJ18DwWzez2v3L9HvPVPD5931/n5sDW4dsb8I0zSzgkoauKpixY7pNvqc06nMPeL9xsdi3JGLaZOyjHI2KphdpQVDWm+4kAMJ3E6mHiGjeg26AgICAgxa6Q2DGGz36geyB1n/IHV/MWoII5fc7A57MnU5tHDYzWwLrdCPiGtN+8ja1BG+Z+QXVtUyEXDetI7ssHWPfgBxIWFyhrI0mCck8ez5ruHHOS8VWQpoGxsaxjQ1jQGtAwAAsAPkubXva9ptadsynIiIjZD0XlUQEBAQEBBzXKDnF6lRuc0/qv6EXeRrd+0a++29SfJOi6VqIrP6Y659Pqx9Rl5um3tV3JXRUK+IJ35J84vWaT0TzeWCzTvLPcPyto/Ib1ofL2i5jPzlf026/r2+qX0mXfpsnjDt1BssQEBAQEBB+ZYw5pa4AtcCHA4EHUQVWtprMTHGFJjb1K5Z7ZvGiq3xa/RnpRHew4DvGB7uK6RybrY1eCL9vCfmhM+Lm77El8gWdYOnkyoPReHOguba8Xxg4i/XFtodwWespwoZSQWvPTYbO47ngbnDXwNxsQZKAgIPjjYXJsBig5DPTOcUFDNWOt6V4DKdh3m/owRq4yOwNtWwIKo1M7pHue9xc97i5zjiSTck8SSgnjkxzZ9UpQ+Rtp5rOfva33GfIG54k7loHLWv6Tn3az8NeqPzPomNLh3KbZ4y7FQzKEBAQEBAQEFe+UbOP1yscWG8MV2RbiAek/wDcdfcAuh8j6HouniLfqt1z6fT1Qupy85fq4Q5VSrHEG7zOy6aKrjmF9HqyDew9YfLURxAWFyho41Wntj7ez5ruHJzd4ssjDKHNDmkFrgC0jAgi4I+S5ras1mazxhORO2NsP0qKiAgICAgIOT5SM2fXaQ6A/Wiu+LedXSZ8wPqApbkbX9Fz/F+m3VP4n6fxtY2pw85Tq4wgShq3wyMlicWyMcHMcMQQbg/VdCQy2WamcjK6jhro7A20ahg90jrj9p6Y/lJ7SDqgUBAQYdX03iLZbSk/pubN/cQfk1w2hBWnlnzw9erjHG69PT3ZHY6nO9+T5kWHBoO1BiclebPrVV6WRt4YCHHc5+LW8cLnuG9QnLmv6Pg3Kz8VvtHbPoytJh377Z4QnlaEmHxAQEBAQEBBxXKrnH6rSeiY60s92i2LWe+76HRHfwU3yFoekZ9+0fDXr+vZH5Ymry7lNkcZQMt9RAgICCaORzOL0sDqWR3Th1x3xMZOHHRJt3Fu5aX7Q6Lm8sZ6x1W4/P8AuPylNFl213J7EjLW2cICAgICAgIIN5Wc2vVqn08bf0ZyTqwa/Fw4X6w+e5b1yDr+fw81afir947PTyRGrw7lt6OEszkQzv8AU630ErrU9SQ03wbJgx/AG+ie8HYp5iLH0R0HGI7BePizC37SQO4s2lBmIPOomDGlxwGwYnYAN5JsB3oI45XM6jk+gMbHWq6u4uPdFgHvB2aLdFjTjgdhQVtpKZ0r2xxtLnvcGtA2kmwC8ZMlcdZvadkRxViJmdkLJZq5DbR0scDbEgXe7tPPWd/gcAFzbXau2qz2yz9PCOxOYccY6RVtlhrogICAgICAgiHlMzQrpql9Qxvpo7AMazrMaPd0DrOu51X1krcOReUtJiwxhtO7Pbt4TPz9UZqsGS1t6OtGc8DmOLXtc1wxa4EEd4OC2atq2jbWdsMGYmOqXmvSgg/cMLnuDWNLnHANBJPcBivNrRWNtp2QrETPVCReT3MmuZURVJHoGtNyJL6TmnU5uhiLgkdK1lrvK3Kukththj4pnu4R47fRm6fT5ItFuCZlpaUEBAQEBAQEGszlyKysppIH6tIdF3ZcNbXfI/2uFlaLVW0uauWvZ947YW8uOMlZrKtlfRvhlfFI3Rexxa4cRq+i6Viy1y0i9J6pQVqzWdkrLcledZyjQNu69XSkNfc636iGuPB7btJPvAm2oK4okGCUPaHNwIvx7iNh4IMKsqWAvkkcGwwAue44XDbkng1uvvI2tQVPz+zndlGulqHXDOrE0+7G2+iO83LjxcUHacjWbONbKN7YAfo9/wDu0fu4LVPaLX/+anzt+I/PkkNFh/7n6JYWpJIQEBAQEBAQEBBj1uT4phaaGOQbnsa4f3Cu482TFO3HaY+U7Hm1K24w0tRmLk9/Woox/TpM/wDghZlOV9bThkn+f5Wp02Kex8gzDyew3FGw/wBRe4fRziFW3LGttGyck/aP4UjTYo7G6osnxQi0MMcY3MY1v+wWFkzZMs7clpn5ztXq0rXhDJVp6EBAQEBAQEBAQRZyy5s3ArYm6xZs9t2DHnu1NP7dy2v2d1+yZ0158a/mPz5o7W4f+4+riuTvOp2Tq6Oe59GehO0e9G7H5tNnDi220rbUctbSzNDmljgYphpRkYaRGkbcHN6Q4h28II35bcpPiyLE1lx6xI0SEausHTOHzcMN10FdEHcUXKhVxRsjjip2sY0NaNB+oDV21B5OQNNkvN7Wttnxj0ZddZesbIiHtzt13Yp/A/zrx7t6Tvt5x6K9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8qrlSq5GOjkipnMe0tcCx9iCLEddesfs/psdovW1omPGPRSdZeY2TEOGU6xFiuRnLL5ciyiS59Ue70Z3hjWzNbfgdVt1gg7PObIENXTPo6q4jcbwyDVom/RAOAc29gDi3frsENV/IPXNcRDUU8jNhcXsd826JA+pQYv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Mmg5B65zwJp6eNm1wL3u+TdEX+oQTJmvm7DR0zaOlJcwEmeQ2JcdWkCRq0nWDbDqt3arh07mgggi4OIOCDis5J3RS6MT3Rt1dFhLRhuGpBqfac3x5fG78oHtOb48vjd+UD2nN8eXxu/KB7Tm+PL43flA9pzfHl8bvyge05vjy+N35QPac3x5fG78oHtOb48vjd+UD2nN8eXxu/KB7Tm+PL43flA9pzfHl8bvyge05vjy+N35QPac3x5fG78oHtOb48vjd+UD2nN8eXxu/KB7Tm+PL43flA9pzfHl8bvyge05vjy+N35QPac3x5fG78oHtOb48vjd+UD2nN8eXxu/KB7Tm+PL43flA9pzfHl8bvyge05vjy+N35QPac3x5fG78oHtOb48vjd+UGfkSrkkmaySR72kgFrnFzTwIJsUHdsaAAAAAMAMB3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58" name="Picture 2" descr="輻射劑量比較圖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76581"/>
            <a:ext cx="11474450" cy="59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575" y="102754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AutoShape 10" descr="data:image/jpeg;base64,/9j/4AAQSkZJRgABAQAAAQABAAD/2wCEAAkGBxQTERQUERAVFhQXFxsaFRcYGBgaGBseHBsYGBoYFxgaHCgiGB0lHBcYITEjJSkrLi4uHCAzODMuNyovLisBCgoKDg0OGxAQGzAmICYuLDcyMTc3NywyNDcsLCw3NCw0LCw3LCwsLDYsLCw3LywsLCw0LDc3LCwsLCwvOC8sLP/AABEIANIA8AMBEQACEQEDEQH/xAAcAAEAAgMBAQEAAAAAAAAAAAAABwgEBQYDAQL/xABBEAABAwIBBwgJAgUDBQAAAAABAAIDBBExBQYSIUFRYQcXIjJScZLSExQVQlOBkZPRI4JUYnKhwTOx8CRDg6Ky/8QAGwEBAAEFAQAAAAAAAAAAAAAAAAUBAwQGBwL/xAAyEQEAAgEBAwkHBQEBAAAAAAAAAQIDBBESMQUTFCFBUWGR0QYWInGBocEyUrHh8EJE/9oADAMBAAIRAxEAPwCaK2oLACG6V/8Am5Bisym4/wDa22xPAX6vFB7y1bgbCMnEDHXjw4f3QPW3W/0nX24/hB9bVOP/AGyNuvdr1Djh9UH4dWvtqhdfXv8Awg+GueerEbb9Z+mpB+hVP+Gfof8Amv8AsgyYHkjW2xvgg9EBAQEGPVzkWawAvdfRvgAMXOtsFx3kgar3QR/npyiUGT5DFIx1XUjrizToX2Oc7UzV7rR343IZOZGfVFlFxZTaVNUAX9G4ABwGJAadGQbDezgL2tig7ikn0gbizmmzhjY46jtBBBHfv1IPdAQEBAQEBAQEBAQEBAQEBAQEBAQEBAQEBB8c4AXJsBiUHH57Z0CgoZax3+q8aFOw7zfQuD85HDHZsCCqNRO573Pe4ue4lznHWSSbkk7ySg9sl5Qkp5o5oXFskbg5h4jfvGwjaEFtM284Y6ulhrotTXN0Z29kg9K/9Dr6+ySdyDpUBAQEBAQEBAQEBAQEBAQEBAQEBAQEBAQEGHV9Nwi922lJ/TsZ+4g34Bw2hBWbljzx9fri2J16eC7IrHU4+/IN9yLDg0b0HKZt5GfV1McDPePSPZaNbnHuH97BY2s1VdNhtlt2feeyFzHjm9orD3zwyA6iqnwm5b1o3H3mHA9+IPEFW+T9ZXV4IyRx7Y7pVzYpx23Xa8hWd/qtWaSY/oVJAF8GyYNPc7qnjo7lmrSxFCdEmI+7rYTtZs7y3qnE6gT1kGYgICAgICAgICAgICAgICAgICAgICAgIPOomDGlxwGwYk4ADeSbAd6CNuWDOo0FAYmOtVVdwSDra0gB7gdlm2Y047cQUFaUE5ckubPq9N6eRtppxcXxbHi0fu6x/buWjcva/n83NUn4a/ee3y4eaW0eHdrvTxlmcp2bPrlIXRtvPDdzN7h77PmBccQN6s8i6/o2fdtPw26p/EvWqw79NscYQECt/Q60nJpnUco0DJCb1dP0Jhtfqx/8jRfdpjgg7uKQOaHNNwRcHgUH7QEBAQEBAQEBAQEBAQEBAQEBAQEBAQa2tqmAvkkcGw04LnuOGkBck8GN17dZ3tQVOz7zmflCtlqHXDSdGJp92Nt9FvfiTxJQZfJxm167VjTH6MVny7jr6LP3EfQFRPLGv6Lg+H9VuqPX6ejI02HnL9fCFgwuepkRVBHKpmz6rVeljbaGclw3Nfi5vDG47yNi33kPX9Iwblp+Kv3jsn1Q+rw7ltscJYvJjnYcnVzJXE+hf0Jx/KT1rb2mx+o2qbYq1FM8NfYEGOXpxkYXPSc0Hj1xj7+wBBnICAgICAgICAgICAgICAgICAgICAgx62Ytb0eu46LAd52ngAC48AUEM8vWdQhiZk2B/ScA+pN9dr6TWu4vdd5+XaQQbFGXODWglxIAA1kk6gANpVLWisbZ4ERtWNzJzeFFSMi1ekPSlI2vOIvtAwHdxXOOUtbOrzzfs4R8v7TeDFzdNna3yj18QanOrIbaylkgdYEi7Hdl46rv8HgSszQ6u2lz1yx9fGFrNjjJSaq21dM6N7o5Glr2OLXNOIINiF0ml65Kxes7Yngg5iYnZKfuQ3On1ukdQyvtPTgOgccTGD0e/QdYEbWlo3r2olmkn023IscHDcRqI+u3aLFB7ICAgICAgICAgICAgICAgICAgICDnsv5djpaeatl6kbSIh2je2r+t1gOAB2lBUnLGUpKmeSeZ2lJI4uceJ2DcBgBsACDv+RzNn0khrJW9CM2iB2v2u4hoP1PBaz7Q6/cp0ek9c8fl3fX+PmztHh2zvymNaalBAQEET8subOsVsYxsycD6Mf/ALNP7Vtvs7r9u3TX+dfzH580brcP/cfVHubOXJKKqiqYetG69tjhg5h4OaSPmtrR622SsqRzRxVULrw1DW34OOppO43/AEzx0dyDcoCAgICAgICAgICAgICAgICAgIMSucXWiaSC/rEYtYOsQdhNw0cTfYgr5y8Z3CepbRQEegpj09G1jLaxGrYwXb3l3BBHOQslPqqiOCIdJ7rX2AYlx4AXKsarUU0+K2W/CP8AbHvHSb2isLK5KycynhjhiFmMaAOO8niTcnvXNM+e+fJOS/GU5SkUrFYZSsvYgICDxraRksb45G6THtLXDeDqXvHktjvF6z1w82rFo2SrZnPkR9HUyQP903Y7tNPVd9P73C6XotVXVYa5a9vHwnthB5cc47TWUncgedYD35NqDeOa7obnUHW6cfAOAuOIO1yyltO1DIbFjzd7NRPaHuv+Yx2XDhsQZSAgICAgICAgICAgICAgICAg/MkgaC5xsACSTsA1koOI5Q86vZ1BJUYVM/QgacWmx0bj+RpLjs0jbaEFV3vJJJJJJuSdZJOJJ2oJp5IM2fQwGqkb+pMP0/5Y8Qf3HX3Bq0n2g1/O5eYpwrx+f9eqU0eHdrvz2pDWus4QEBAQEHDcq+bPrNN6aNt5oATqxczFze8dYdxG1TvIWv6Pm5u8/Db7T2T+PJh6vDv13o4wg+lqHRvbJG4texwc1wxBabgjiCFvaJWvzNzobX0UVYzVI0FlSwbCLaYt9JG7bG2JKDrgb6wg+oCAgICAgICAgICAgICAgIMKpdpv0PcZZ0h2b2t/tpHgBfU5BV3lXzu9o1znMP6EV44BsIB6T/3EX7g3cgwOT/Ns1tW1rh+kzpzHgMG97jq7rnYozlXXRpME2j9U9Uev0X9Pi5y+zsWIa0AAAWA1ABc7mdvXKafVRUQEBAQEBFFf+UrNn1OrJY20Et3R2wHaZ8idXAhdB5G1/SsHxT8VeqfxKH1OHm79XCWz5GM8PUa4RyutT1BDJL4Nd7kn1NjwN9il2MstR9Bxi2W0o/6b2Lf2kgdxbxQZiAgICAgICAgICAgICAgIPKqn0Gl1r7AN5OoAd5ICCLOWvOn1Ki9Ujf8A9TVAmVwxDDqeeGl1B/KDuCCurGkkAC5OoAYngFSZiI2yLE5g5tiipGscP1X9OY/zHBvc0au+52rnfKuu6Xnm0fpjqj1+qa0+Lm6bO10ijGQICAgICAgINFnpm+K2kfFq9IOlE47HjDXsBwPArP5N1s6TPGTs4T8lnPi5ymxXGaIsc5rgQ5pIcDiCDYg/NdIraLRFo4ShJjZOyVleSLOo5QoBG516uksLk63CxDHEnHSbdjjrN7naFVRI9PMHtDhgd+I3g7iDqKD0QEBAQEBAQEBAQEBAQEGpyhlCOMSVErtGCna4k73AHSI32F2DiXDYEFS8784JK+slqZPfd0W9lg1NYO4fU3O1B1fJBmz6ac1Urf04T+nfB0mIP7dR7y3ctd9oNfzWLmKT8VuPy/v1Zujw71t+eEJqWkpUQEBAQEBAQEBBD3LHmzoSCsib0ZCGzW2PtqdwDgLd44rcfZ7X79Oj3nrjh8u76f7gjNbh2Tvw5TMLOd2Tq6KobcsHRlaPejdbSHfqDhxaFs7AWvo6phLJI3B0M4DmOGGkRpAjg5uvvB2uQbJAQEBAQEBAQEBAQEBBjVspADWdd5s3hvcRuAueOobUEIcvudYaGZMgPRaGvqDe+vFkZOJODzfe3igiDJOTn1E0cMQu+RwA/wAk8ALk8ArOfPTBjtkvwh6pWbWisLKZDyUylp44I+qxtr7ScS48Sblc01WotqMtst+M/wC2J3HSKVisPLOLLsVHCZp3WA1NaOs52xrRtP8Asvek0mTVZIx449I8ZUyZK467ZQllflCq5qlkwf6NsbtKOJpOh+/tki4JO82st30/IumxYZxTG2Zjrnt+ncir6q9rb3cnDIGV2VdPHPF1XjWNrT7zTxBWjavTX02W2K/GP9tSuPJF6xaGwWOuCAgIMLLeVGUsEk8p6LBe20nY0cSbBX9Np76jLXFTjP8AtrxkvFKzaUFUHKBVxVT6jT0hI674nHoEYADskCwBG4Xut7y8jabJgjFs2bI6p7f76+xEV1N4vvJszZzhirYRLCeD2HrMO4/4O1aRrdFk0mTm8n0nvSuLLXJXbDMypk9lRDJDKLse0tP5HEHWO5WcGa2HJGSnGHu9YtWayrXl7JL6Wokgk6zDa+xwxa4cCLFdL0uppqMVctOE/wC2ILJSaWmspn5Bs6hNC/Js7ukwF9O6+vRvpFrb+8x1nj59lZDwmSimLm9Kwe06LwMLjaOBBDhwIQZCAgICAgICAgICAgIOXzozjZRUk1dJY2bo07T7xPUH73dIke6BuQVMr6x80r5ZXF0kji57jtJNyUEucjubPo4jWSt6cg0YgdjNru9xGrgOK032h1+/fo9J6o4/Pu+n8/JJ6LDsjflIlbVMijfJI7RYxpc47gNZWuY8dsl4pSNsyzbWisbZV0zxzlkrqgyPuGC4iZsa3zHEn/AC6PyfoaaPFuV49s98+nchM2WcltstEs5adzyV50+q1HoZXWgmIBvgx+DXcAcD8jsUHy5yf0jDzlI+Kv3ju9GXpM25bZPCU7LQ0u+ICAghDlZzp9Yn9Xid+jCekRg6TAnubraP3cFvPIPJ/MYuevHxW+0f36InV5t+27HCHAKfYbcZrZxS0M4liNxhIwnovbtB3Hcdh+iw9doserxTjv8ASe6VzFlnHbbCxuTK9k8TJonXY9oc0/4O4g6iN4XOM2G+HJOO8dcJylotG2HDcr2bXp4BVRj9SEdP+aPE+E3PcXcFO+z+v5rLzFuFuHz/AL9GJrMO9XfjjCH8j5Tkpp454XaMkbw5p14jYbYgjURtBIW7IpbbIOXY6qnhrYf9ORoEo2t1ka+LH3B4EnYEHQoCAgICAgICAgICDDrjpkRD3tcnBm7vcejs1aRGsIK58uWd/rdZ6tE79CmJbqwdJg93EDqjudvQcpmRm6a2rZFr9GOlKdzRiL7zgO++xR/KetjSYJv28I+f9L2DFzl9ixkUYa0NaAGgAADAAagAucWtNpmZ4puI2dSLuWrL5Ajo2HrWkl7r9Bv1Bd8mravZvRxM21Fuzqj8z+PNH63LwpCJFtqOEBBO/JZnT61T+hldeeEAG+L2YNdxIwPyO1aHy5yf0fNzlI+G32nu9EvpM2/XdnjDt1BssQcdymZ0ep02hG60812s3tHvP+WA4ngpnkXk/pWbetHw14+PdHqxdVm5uuyOMoCW/ocQEEpciuXyHyUbzqcDJFwI67R3jX8jvWre0mjiaxqK8Y6p/E/7wSGiy9e5KW3NBFiLg4hahE7OuEirxygZtmiq3NaP0X9OE8Di3vadXdY7V0XknXRq8EWn9UdU+v1Quoxc3fZ2Ow5B87hBUOop3D0FSehpYNlwA17Hize8NUmsLBULiLxONyzqk4uYeqb7SLFp23F9oQZaAgICAgICAgIPxNKGtLnHUBcoOA5UM6zk6gc4G1XUktjF9bNWtw4RtIH9TgdpQVeQWE5Oc2vUqQabbTy2fLvHZZ+0H6krnvLGv6Vn+Gfhr1R6/X+NiZ02Hm6dfGXVqJZKtOeGUjUV1RKTqMhDf6W9Fv8AYBdM5PwRh01KR3feeuUFmvvXmWmWYtCAg2+alfNBVxPpml8mlYMHvg6iw8CPpjsWJrsOLLp7Vyzsrs493iuYrWreJrxWWjdcAkEarkG2rgbatS5nMbJ2Qndr6Tq3qgrdntlCaetmdUMLHh2iIz7jR1W/Q3uNRvfaulcm4cWHTVrinbHHb3z2z/uHBB57WteZs0SzloQEGyzbyj6vVwTXtoSNJ/pvZ3/qSsbWYOfwXx98T/X3e8dt28Ss5dcwTzm8/s3BW0jmNA9Kzpwn+YYt7nDV32OxSXJWu6JqItP6Z6p9fosajFzlNnarwC5jtrXNPEEEH6ggrosTExthCrT8nmdXtGgjnxqYOhO0Yu1C9hue0Bw2aQtsVR28UgcA5puCAQd4OsFB+kBAQEBAQEBBgVMoc86RAji6chOGkBpNB4NHTP7OKCqvKVnYco1z5gT6FvQgbuYDjbYXG7j322INpyS5s+sVHrEjf0oCCL4OkxaP29Y/t3qA5e1/MYear+q32j++HmzNJh37b08ITgtGSzHylNoQyvHusc76NJVzDXfyVr3zH8vNp2VmVWV1Rr4gICCWORnJjGRT1sgHRuxpPuta3SeR33A+RWp+0We1r001O3r+e2dkJHRUiIm8uFzqzpnrZXOke4R36EQJ0GgYasC7e7H5WAndDyfi0lIisfF2z2z/AF4MPLmtknbPB+M2M6J6KUOieSy/TiJOg4bbjAHc7EL1rdBh1dJreOvsntj/AHcYs1sc7YSDyu5PjnpIK+Lc0E72PGk2/EHV+4rXuQM18Oe+lv4+ccf94MzWVi1IyQiNbcjhAQEFnc3JzJR0zzi6GNx7yxpXMNZSKajJWOy0/wAp7FO2kT4Q2KxlxCvK/mz6GcVUTf05j+pbBsmJP7tZ7wd63b2f1/O4uYvPXXh8v69EVrMO7bfjhLXclOdxydXNc936Eto5xsAJ6L+9p192kNq2JhLR0zgx+hfoPu6M7N7mg/PSHAu2NQZqAgICAgICDwrJ9BtwLuOpo3uOA7tpOwAnYgiXl0zp9VpW0EL7yzgundt0CTfuMjr6sNEOG0IIFydRPmlZFE273uDWjid+4bSdyt5ctcVJyXnqiHqtZtOyFlM3MjMpKaOCPBo6R7Tjrc495/wuaazVW1Oa2W3b9o7ITmLHFKxWGyWMuPjmgggi4Oog4HvVYmYnbCjE9kwfw8X22fhXekZv3z5y87le49kwfw8X22fhOkZv3z5yble49kwfw8X22fhOkZv3z5yble49kwfw8X22fhOkZv3z5yble59qMnMdDJC1rWNexzTogAdJpaTYbdaUz2jJXJM7ZiY+0k0jdmIVlyjQvglfFK0texxDgf8AG8HEHaCF07FlplpGSk7YlBWrNZ2S/NDRvmkbHEwue82a0Yk/82quXJTFSb3nZEKVrNp2QsvkzJbY6WGneGvEcbGnSAIJaAL2PEXXMs+otfPbLXq2zM+adpSIpFZensmD+Hi+2z8Lz0jN++fOVdyvceyYP4eL7bPwnSM37585NyvceyYP4eL7bPwnSM37585NyvceyYP4eL7bPwnSM37585Nyvcy42BoAaAABYAagAMABsVqZmZ2y9cH1UVYOXMlMqqeSCTqvba+0HFrhxBsVf0uovp8tctOMf7Y8ZKRes1lWrK2Tn080kMos+Nxad3AjgRYjgV0zBmpnx1yU4Sgr1mtprKf+RTOr12iNHI//AKmmAMTjiWDUx28hpIY7e0gbSrrylOln02h1rHBw3EaiPkboPZAQEBAQEGlytlaOCOarmNoYGutxI1OI4l3QHG+9BUjOPLUlZVS1Mx6cjibbGjBrRwa0ADuQSXyN5s6LTWyt1uu2AHYMHP8An1RwB3rUPaLX7ZjTUnh12/EfnySWiw/9z9EorVkgICAgICAgIOFy1lzI9TM+Gr0DJG4s03NcMMdGVuwG41kawVPabScp4McZMG3ZMbdkT+JYd8mC9tlnnR5wZGoSBTlmk4gF0bXPIBIF3SOwaMSL7MF6yaLlTWRM5duyO/q+0dv0Url0+P8AS74Fa+zBFRAQEBAQEEacsebPpIxWRN6cYDZQNrL6nftJ18DwWzez2v3L9HvPVPD5931/n5sDW4dsb8I0zSzgkoauKpixY7pNvqc06nMPeL9xsdi3JGLaZOyjHI2KphdpQVDWm+4kAMJ3E6mHiGjeg26AgICAgxa6Q2DGGz36geyB1n/IHV/MWoII5fc7A57MnU5tHDYzWwLrdCPiGtN+8ja1BG+Z+QXVtUyEXDetI7ssHWPfgBxIWFyhrI0mCck8ez5ruHHOS8VWQpoGxsaxjQ1jQGtAwAAsAPkubXva9ptadsynIiIjZD0XlUQEBAQEBBzXKDnF6lRuc0/qv6EXeRrd+0a++29SfJOi6VqIrP6Y659Pqx9Rl5um3tV3JXRUK+IJ35J84vWaT0TzeWCzTvLPcPyto/Ib1ofL2i5jPzlf026/r2+qX0mXfpsnjDt1BssQEBAQEBB+ZYw5pa4AtcCHA4EHUQVWtprMTHGFJjb1K5Z7ZvGiq3xa/RnpRHew4DvGB7uK6RybrY1eCL9vCfmhM+Lm77El8gWdYOnkyoPReHOguba8Xxg4i/XFtodwWespwoZSQWvPTYbO47ngbnDXwNxsQZKAgIPjjYXJsBig5DPTOcUFDNWOt6V4DKdh3m/owRq4yOwNtWwIKo1M7pHue9xc97i5zjiSTck8SSgnjkxzZ9UpQ+Rtp5rOfva33GfIG54k7loHLWv6Tn3az8NeqPzPomNLh3KbZ4y7FQzKEBAQEBAQEFe+UbOP1yscWG8MV2RbiAek/wDcdfcAuh8j6HouniLfqt1z6fT1Qupy85fq4Q5VSrHEG7zOy6aKrjmF9HqyDew9YfLURxAWFyho41Wntj7ez5ruHJzd4ssjDKHNDmkFrgC0jAgi4I+S5ras1mazxhORO2NsP0qKiAgICAgIOT5SM2fXaQ6A/Wiu+LedXSZ8wPqApbkbX9Fz/F+m3VP4n6fxtY2pw85Tq4wgShq3wyMlicWyMcHMcMQQbg/VdCQy2WamcjK6jhro7A20ahg90jrj9p6Y/lJ7SDqgUBAQYdX03iLZbSk/pubN/cQfk1w2hBWnlnzw9erjHG69PT3ZHY6nO9+T5kWHBoO1BiclebPrVV6WRt4YCHHc5+LW8cLnuG9QnLmv6Pg3Kz8VvtHbPoytJh377Z4QnlaEmHxAQEBAQEBBxXKrnH6rSeiY60s92i2LWe+76HRHfwU3yFoekZ9+0fDXr+vZH5Ymry7lNkcZQMt9RAgICCaORzOL0sDqWR3Th1x3xMZOHHRJt3Fu5aX7Q6Lm8sZ6x1W4/P8AuPylNFl213J7EjLW2cICAgICAgIIN5Wc2vVqn08bf0ZyTqwa/Fw4X6w+e5b1yDr+fw81afir947PTyRGrw7lt6OEszkQzv8AU630ErrU9SQ03wbJgx/AG+ie8HYp5iLH0R0HGI7BePizC37SQO4s2lBmIPOomDGlxwGwYnYAN5JsB3oI45XM6jk+gMbHWq6u4uPdFgHvB2aLdFjTjgdhQVtpKZ0r2xxtLnvcGtA2kmwC8ZMlcdZvadkRxViJmdkLJZq5DbR0scDbEgXe7tPPWd/gcAFzbXau2qz2yz9PCOxOYccY6RVtlhrogICAgICAgiHlMzQrpql9Qxvpo7AMazrMaPd0DrOu51X1krcOReUtJiwxhtO7Pbt4TPz9UZqsGS1t6OtGc8DmOLXtc1wxa4EEd4OC2atq2jbWdsMGYmOqXmvSgg/cMLnuDWNLnHANBJPcBivNrRWNtp2QrETPVCReT3MmuZURVJHoGtNyJL6TmnU5uhiLgkdK1lrvK3Kukththj4pnu4R47fRm6fT5ItFuCZlpaUEBAQEBAQEGszlyKysppIH6tIdF3ZcNbXfI/2uFlaLVW0uauWvZ947YW8uOMlZrKtlfRvhlfFI3Rexxa4cRq+i6Viy1y0i9J6pQVqzWdkrLcledZyjQNu69XSkNfc636iGuPB7btJPvAm2oK4okGCUPaHNwIvx7iNh4IMKsqWAvkkcGwwAue44XDbkng1uvvI2tQVPz+zndlGulqHXDOrE0+7G2+iO83LjxcUHacjWbONbKN7YAfo9/wDu0fu4LVPaLX/+anzt+I/PkkNFh/7n6JYWpJIQEBAQEBAQEBBj1uT4phaaGOQbnsa4f3Cu482TFO3HaY+U7Hm1K24w0tRmLk9/Woox/TpM/wDghZlOV9bThkn+f5Wp02Kex8gzDyew3FGw/wBRe4fRziFW3LGttGyck/aP4UjTYo7G6osnxQi0MMcY3MY1v+wWFkzZMs7clpn5ztXq0rXhDJVp6EBAQEBAQEBAQRZyy5s3ArYm6xZs9t2DHnu1NP7dy2v2d1+yZ0158a/mPz5o7W4f+4+riuTvOp2Tq6Oe59GehO0e9G7H5tNnDi220rbUctbSzNDmljgYphpRkYaRGkbcHN6Q4h28II35bcpPiyLE1lx6xI0SEausHTOHzcMN10FdEHcUXKhVxRsjjip2sY0NaNB+oDV21B5OQNNkvN7Wttnxj0ZddZesbIiHtzt13Yp/A/zrx7t6Tvt5x6K9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8qrlSq5GOjkipnMe0tcCx9iCLEddesfs/psdovW1omPGPRSdZeY2TEOGU6xFiuRnLL5ciyiS59Ue70Z3hjWzNbfgdVt1gg7PObIENXTPo6q4jcbwyDVom/RAOAc29gDi3frsENV/IPXNcRDUU8jNhcXsd826JA+pQYv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Mmg5B65zwJp6eNm1wL3u+TdEX+oQTJmvm7DR0zaOlJcwEmeQ2JcdWkCRq0nWDbDqt3arh07mgggi4OIOCDis5J3RS6MT3Rt1dFhLRhuGpBqfac3x5fG78oHtOb48vjd+UD2nN8eXxu/KB7Tm+PL43flA9pzfHl8bvyge05vjy+N35QPac3x5fG78oHtOb48vjd+UD2nN8eXxu/KB7Tm+PL43flA9pzfHl8bvyge05vjy+N35QPac3x5fG78oHtOb48vjd+UD2nN8eXxu/KB7Tm+PL43flA9pzfHl8bvyge05vjy+N35QPac3x5fG78oHtOb48vjd+UD2nN8eXxu/KB7Tm+PL43flA9pzfHl8bvyge05vjy+N35QPac3x5fG78oHtOb48vjd+UGfkSrkkmaySR72kgFrnFzTwIJsUHdsaAAAAAMAMB3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725800"/>
            <a:ext cx="10683875" cy="5846550"/>
          </a:xfrm>
          <a:prstGeom prst="rect">
            <a:avLst/>
          </a:prstGeom>
        </p:spPr>
      </p:pic>
      <p:pic>
        <p:nvPicPr>
          <p:cNvPr id="7" name="Picture 2" descr="http://app.atmovies.com.tw/eweekly/v157/images/02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4912291"/>
            <a:ext cx="2342429" cy="16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橢圓形圖說文字 7"/>
          <p:cNvSpPr/>
          <p:nvPr/>
        </p:nvSpPr>
        <p:spPr>
          <a:xfrm>
            <a:off x="2125315" y="3014945"/>
            <a:ext cx="3524596" cy="2003368"/>
          </a:xfrm>
          <a:prstGeom prst="wedgeEllipseCallout">
            <a:avLst>
              <a:gd name="adj1" fmla="val -57141"/>
              <a:gd name="adj2" fmla="val 6179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驚</a:t>
            </a:r>
            <a:r>
              <a:rPr lang="zh-TW" altLang="en-US" b="1" dirty="0" smtClean="0">
                <a:solidFill>
                  <a:schemeClr val="tx1"/>
                </a:solidFill>
              </a:rPr>
              <a:t>死人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驚死人</a:t>
            </a:r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驚死人</a:t>
            </a:r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很重要，所以要說三次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8591550" y="4429125"/>
            <a:ext cx="2933700" cy="22955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5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575" y="102754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0" name="橢圓形圖說文字 9"/>
          <p:cNvSpPr/>
          <p:nvPr/>
        </p:nvSpPr>
        <p:spPr>
          <a:xfrm>
            <a:off x="5534890" y="663861"/>
            <a:ext cx="3524596" cy="2003368"/>
          </a:xfrm>
          <a:prstGeom prst="wedgeEllipseCallout">
            <a:avLst>
              <a:gd name="adj1" fmla="val -68491"/>
              <a:gd name="adj2" fmla="val 151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如果你家附近都是輻射，有人跟你說冬天可以回家，夏天不能，你該怎麼做？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86" y="4752801"/>
            <a:ext cx="1716059" cy="1938644"/>
          </a:xfrm>
          <a:prstGeom prst="rect">
            <a:avLst/>
          </a:prstGeom>
        </p:spPr>
      </p:pic>
      <p:sp>
        <p:nvSpPr>
          <p:cNvPr id="13" name="橢圓形圖說文字 12"/>
          <p:cNvSpPr/>
          <p:nvPr/>
        </p:nvSpPr>
        <p:spPr>
          <a:xfrm>
            <a:off x="5369858" y="4752801"/>
            <a:ext cx="3524596" cy="2003368"/>
          </a:xfrm>
          <a:prstGeom prst="wedgeEllipseCallout">
            <a:avLst>
              <a:gd name="adj1" fmla="val -96067"/>
              <a:gd name="adj2" fmla="val -15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可以回家了嗎，還有沒有輻射？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1" y="763154"/>
            <a:ext cx="4311573" cy="2179551"/>
          </a:xfrm>
          <a:prstGeom prst="rect">
            <a:avLst/>
          </a:prstGeom>
        </p:spPr>
      </p:pic>
      <p:sp>
        <p:nvSpPr>
          <p:cNvPr id="5" name="AutoShape 10" descr="data:image/jpeg;base64,/9j/4AAQSkZJRgABAQAAAQABAAD/2wCEAAkGBxQTERQUERAVFhQXFxsaFRcYGBgaGBseHBsYGBoYFxgaHCgiGB0lHBcYITEjJSkrLi4uHCAzODMuNyovLisBCgoKDg0OGxAQGzAmICYuLDcyMTc3NywyNDcsLCw3NCw0LCw3LCwsLDYsLCw3LywsLCw0LDc3LCwsLCwvOC8sLP/AABEIANIA8AMBEQACEQEDEQH/xAAcAAEAAgMBAQEAAAAAAAAAAAAABwgEBQYDAQL/xABBEAABAwIBBwgJAgUDBQAAAAABAAIDBBExBQYSIUFRYQcXIjJScZLSExQVQlOBkZPRI4JUYnKhwTOx8CRDg6Ky/8QAGwEBAAEFAQAAAAAAAAAAAAAAAAUBAwQGBwL/xAAyEQEAAgEBAwkHBQEBAAAAAAAAAQIDBBESMQUTFCFBUWGR0QYWInGBocEyUrHh8EJE/9oADAMBAAIRAxEAPwCaK2oLACG6V/8Am5Bisym4/wDa22xPAX6vFB7y1bgbCMnEDHXjw4f3QPW3W/0nX24/hB9bVOP/AGyNuvdr1Djh9UH4dWvtqhdfXv8Awg+GueerEbb9Z+mpB+hVP+Gfof8Amv8AsgyYHkjW2xvgg9EBAQEGPVzkWawAvdfRvgAMXOtsFx3kgar3QR/npyiUGT5DFIx1XUjrizToX2Oc7UzV7rR343IZOZGfVFlFxZTaVNUAX9G4ABwGJAadGQbDezgL2tig7ikn0gbizmmzhjY46jtBBBHfv1IPdAQEBAQEBAQEBAQEBAQEBAQEBAQEBAQEBB8c4AXJsBiUHH57Z0CgoZax3+q8aFOw7zfQuD85HDHZsCCqNRO573Pe4ue4lznHWSSbkk7ySg9sl5Qkp5o5oXFskbg5h4jfvGwjaEFtM284Y6ulhrotTXN0Z29kg9K/9Dr6+ySdyDpUBAQEBAQEBAQEBAQEBAQEBAQEBAQEBAQEGHV9Nwi922lJ/TsZ+4g34Bw2hBWbljzx9fri2J16eC7IrHU4+/IN9yLDg0b0HKZt5GfV1McDPePSPZaNbnHuH97BY2s1VdNhtlt2feeyFzHjm9orD3zwyA6iqnwm5b1o3H3mHA9+IPEFW+T9ZXV4IyRx7Y7pVzYpx23Xa8hWd/qtWaSY/oVJAF8GyYNPc7qnjo7lmrSxFCdEmI+7rYTtZs7y3qnE6gT1kGYgICAgICAgICAgICAgICAgICAgICAgIPOomDGlxwGwYk4ADeSbAd6CNuWDOo0FAYmOtVVdwSDra0gB7gdlm2Y047cQUFaUE5ckubPq9N6eRtppxcXxbHi0fu6x/buWjcva/n83NUn4a/ee3y4eaW0eHdrvTxlmcp2bPrlIXRtvPDdzN7h77PmBccQN6s8i6/o2fdtPw26p/EvWqw79NscYQECt/Q60nJpnUco0DJCb1dP0Jhtfqx/8jRfdpjgg7uKQOaHNNwRcHgUH7QEBAQEBAQEBAQEBAQEBAQEBAQEBAQa2tqmAvkkcGw04LnuOGkBck8GN17dZ3tQVOz7zmflCtlqHXDSdGJp92Nt9FvfiTxJQZfJxm167VjTH6MVny7jr6LP3EfQFRPLGv6Lg+H9VuqPX6ejI02HnL9fCFgwuepkRVBHKpmz6rVeljbaGclw3Nfi5vDG47yNi33kPX9Iwblp+Kv3jsn1Q+rw7ltscJYvJjnYcnVzJXE+hf0Jx/KT1rb2mx+o2qbYq1FM8NfYEGOXpxkYXPSc0Hj1xj7+wBBnICAgICAgICAgICAgICAgICAgICAgx62Ytb0eu46LAd52ngAC48AUEM8vWdQhiZk2B/ScA+pN9dr6TWu4vdd5+XaQQbFGXODWglxIAA1kk6gANpVLWisbZ4ERtWNzJzeFFSMi1ekPSlI2vOIvtAwHdxXOOUtbOrzzfs4R8v7TeDFzdNna3yj18QanOrIbaylkgdYEi7Hdl46rv8HgSszQ6u2lz1yx9fGFrNjjJSaq21dM6N7o5Glr2OLXNOIINiF0ml65Kxes7Yngg5iYnZKfuQ3On1ukdQyvtPTgOgccTGD0e/QdYEbWlo3r2olmkn023IscHDcRqI+u3aLFB7ICAgICAgICAgICAgICAgICAgICDnsv5djpaeatl6kbSIh2je2r+t1gOAB2lBUnLGUpKmeSeZ2lJI4uceJ2DcBgBsACDv+RzNn0khrJW9CM2iB2v2u4hoP1PBaz7Q6/cp0ek9c8fl3fX+PmztHh2zvymNaalBAQEET8subOsVsYxsycD6Mf/ALNP7Vtvs7r9u3TX+dfzH580brcP/cfVHubOXJKKqiqYetG69tjhg5h4OaSPmtrR622SsqRzRxVULrw1DW34OOppO43/AEzx0dyDcoCAgICAgICAgICAgICAgICAgIMSucXWiaSC/rEYtYOsQdhNw0cTfYgr5y8Z3CepbRQEegpj09G1jLaxGrYwXb3l3BBHOQslPqqiOCIdJ7rX2AYlx4AXKsarUU0+K2W/CP8AbHvHSb2isLK5KycynhjhiFmMaAOO8niTcnvXNM+e+fJOS/GU5SkUrFYZSsvYgICDxraRksb45G6THtLXDeDqXvHktjvF6z1w82rFo2SrZnPkR9HUyQP903Y7tNPVd9P73C6XotVXVYa5a9vHwnthB5cc47TWUncgedYD35NqDeOa7obnUHW6cfAOAuOIO1yyltO1DIbFjzd7NRPaHuv+Yx2XDhsQZSAgICAgICAgICAgICAgICAg/MkgaC5xsACSTsA1koOI5Q86vZ1BJUYVM/QgacWmx0bj+RpLjs0jbaEFV3vJJJJJJuSdZJOJJ2oJp5IM2fQwGqkb+pMP0/5Y8Qf3HX3Bq0n2g1/O5eYpwrx+f9eqU0eHdrvz2pDWus4QEBAQEHDcq+bPrNN6aNt5oATqxczFze8dYdxG1TvIWv6Pm5u8/Db7T2T+PJh6vDv13o4wg+lqHRvbJG4texwc1wxBabgjiCFvaJWvzNzobX0UVYzVI0FlSwbCLaYt9JG7bG2JKDrgb6wg+oCAgICAgICAgICAgICAgIMKpdpv0PcZZ0h2b2t/tpHgBfU5BV3lXzu9o1znMP6EV44BsIB6T/3EX7g3cgwOT/Ns1tW1rh+kzpzHgMG97jq7rnYozlXXRpME2j9U9Uev0X9Pi5y+zsWIa0AAAWA1ABc7mdvXKafVRUQEBAQEBFFf+UrNn1OrJY20Et3R2wHaZ8idXAhdB5G1/SsHxT8VeqfxKH1OHm79XCWz5GM8PUa4RyutT1BDJL4Nd7kn1NjwN9il2MstR9Bxi2W0o/6b2Lf2kgdxbxQZiAgICAgICAgICAgICAgIPKqn0Gl1r7AN5OoAd5ICCLOWvOn1Ki9Ujf8A9TVAmVwxDDqeeGl1B/KDuCCurGkkAC5OoAYngFSZiI2yLE5g5tiipGscP1X9OY/zHBvc0au+52rnfKuu6Xnm0fpjqj1+qa0+Lm6bO10ijGQICAgICAgINFnpm+K2kfFq9IOlE47HjDXsBwPArP5N1s6TPGTs4T8lnPi5ymxXGaIsc5rgQ5pIcDiCDYg/NdIraLRFo4ShJjZOyVleSLOo5QoBG516uksLk63CxDHEnHSbdjjrN7naFVRI9PMHtDhgd+I3g7iDqKD0QEBAQEBAQEBAQEBAQEGpyhlCOMSVErtGCna4k73AHSI32F2DiXDYEFS8784JK+slqZPfd0W9lg1NYO4fU3O1B1fJBmz6ac1Urf04T+nfB0mIP7dR7y3ctd9oNfzWLmKT8VuPy/v1Zujw71t+eEJqWkpUQEBAQEBAQEBBD3LHmzoSCsib0ZCGzW2PtqdwDgLd44rcfZ7X79Oj3nrjh8u76f7gjNbh2Tvw5TMLOd2Tq6KobcsHRlaPejdbSHfqDhxaFs7AWvo6phLJI3B0M4DmOGGkRpAjg5uvvB2uQbJAQEBAQEBAQEBAQEBBjVspADWdd5s3hvcRuAueOobUEIcvudYaGZMgPRaGvqDe+vFkZOJODzfe3igiDJOTn1E0cMQu+RwA/wAk8ALk8ArOfPTBjtkvwh6pWbWisLKZDyUylp44I+qxtr7ScS48Sblc01WotqMtst+M/wC2J3HSKVisPLOLLsVHCZp3WA1NaOs52xrRtP8Asvek0mTVZIx449I8ZUyZK467ZQllflCq5qlkwf6NsbtKOJpOh+/tki4JO82st30/IumxYZxTG2Zjrnt+ncir6q9rb3cnDIGV2VdPHPF1XjWNrT7zTxBWjavTX02W2K/GP9tSuPJF6xaGwWOuCAgIMLLeVGUsEk8p6LBe20nY0cSbBX9Np76jLXFTjP8AtrxkvFKzaUFUHKBVxVT6jT0hI674nHoEYADskCwBG4Xut7y8jabJgjFs2bI6p7f76+xEV1N4vvJszZzhirYRLCeD2HrMO4/4O1aRrdFk0mTm8n0nvSuLLXJXbDMypk9lRDJDKLse0tP5HEHWO5WcGa2HJGSnGHu9YtWayrXl7JL6Wokgk6zDa+xwxa4cCLFdL0uppqMVctOE/wC2ILJSaWmspn5Bs6hNC/Js7ukwF9O6+vRvpFrb+8x1nj59lZDwmSimLm9Kwe06LwMLjaOBBDhwIQZCAgICAgICAgICAgIOXzozjZRUk1dJY2bo07T7xPUH73dIke6BuQVMr6x80r5ZXF0kji57jtJNyUEucjubPo4jWSt6cg0YgdjNru9xGrgOK032h1+/fo9J6o4/Pu+n8/JJ6LDsjflIlbVMijfJI7RYxpc47gNZWuY8dsl4pSNsyzbWisbZV0zxzlkrqgyPuGC4iZsa3zHEn/AC6PyfoaaPFuV49s98+nchM2WcltstEs5adzyV50+q1HoZXWgmIBvgx+DXcAcD8jsUHy5yf0jDzlI+Kv3ju9GXpM25bZPCU7LQ0u+ICAghDlZzp9Yn9Xid+jCekRg6TAnubraP3cFvPIPJ/MYuevHxW+0f36InV5t+27HCHAKfYbcZrZxS0M4liNxhIwnovbtB3Hcdh+iw9doserxTjv8ASe6VzFlnHbbCxuTK9k8TJonXY9oc0/4O4g6iN4XOM2G+HJOO8dcJylotG2HDcr2bXp4BVRj9SEdP+aPE+E3PcXcFO+z+v5rLzFuFuHz/AL9GJrMO9XfjjCH8j5Tkpp454XaMkbw5p14jYbYgjURtBIW7IpbbIOXY6qnhrYf9ORoEo2t1ka+LH3B4EnYEHQoCAgICAgICAgICDDrjpkRD3tcnBm7vcejs1aRGsIK58uWd/rdZ6tE79CmJbqwdJg93EDqjudvQcpmRm6a2rZFr9GOlKdzRiL7zgO++xR/KetjSYJv28I+f9L2DFzl9ixkUYa0NaAGgAADAAagAucWtNpmZ4puI2dSLuWrL5Ajo2HrWkl7r9Bv1Bd8mravZvRxM21Fuzqj8z+PNH63LwpCJFtqOEBBO/JZnT61T+hldeeEAG+L2YNdxIwPyO1aHy5yf0fNzlI+G32nu9EvpM2/XdnjDt1BssQcdymZ0ep02hG60812s3tHvP+WA4ngpnkXk/pWbetHw14+PdHqxdVm5uuyOMoCW/ocQEEpciuXyHyUbzqcDJFwI67R3jX8jvWre0mjiaxqK8Y6p/E/7wSGiy9e5KW3NBFiLg4hahE7OuEirxygZtmiq3NaP0X9OE8Di3vadXdY7V0XknXRq8EWn9UdU+v1Quoxc3fZ2Ow5B87hBUOop3D0FSehpYNlwA17Hize8NUmsLBULiLxONyzqk4uYeqb7SLFp23F9oQZaAgICAgICAgIPxNKGtLnHUBcoOA5UM6zk6gc4G1XUktjF9bNWtw4RtIH9TgdpQVeQWE5Oc2vUqQabbTy2fLvHZZ+0H6krnvLGv6Vn+Gfhr1R6/X+NiZ02Hm6dfGXVqJZKtOeGUjUV1RKTqMhDf6W9Fv8AYBdM5PwRh01KR3feeuUFmvvXmWmWYtCAg2+alfNBVxPpml8mlYMHvg6iw8CPpjsWJrsOLLp7Vyzsrs493iuYrWreJrxWWjdcAkEarkG2rgbatS5nMbJ2Qndr6Tq3qgrdntlCaetmdUMLHh2iIz7jR1W/Q3uNRvfaulcm4cWHTVrinbHHb3z2z/uHBB57WteZs0SzloQEGyzbyj6vVwTXtoSNJ/pvZ3/qSsbWYOfwXx98T/X3e8dt28Ss5dcwTzm8/s3BW0jmNA9Kzpwn+YYt7nDV32OxSXJWu6JqItP6Z6p9fosajFzlNnarwC5jtrXNPEEEH6ggrosTExthCrT8nmdXtGgjnxqYOhO0Yu1C9hue0Bw2aQtsVR28UgcA5puCAQd4OsFB+kBAQEBAQEBBgVMoc86RAji6chOGkBpNB4NHTP7OKCqvKVnYco1z5gT6FvQgbuYDjbYXG7j322INpyS5s+sVHrEjf0oCCL4OkxaP29Y/t3qA5e1/MYear+q32j++HmzNJh37b08ITgtGSzHylNoQyvHusc76NJVzDXfyVr3zH8vNp2VmVWV1Rr4gICCWORnJjGRT1sgHRuxpPuta3SeR33A+RWp+0We1r001O3r+e2dkJHRUiIm8uFzqzpnrZXOke4R36EQJ0GgYasC7e7H5WAndDyfi0lIisfF2z2z/AF4MPLmtknbPB+M2M6J6KUOieSy/TiJOg4bbjAHc7EL1rdBh1dJreOvsntj/AHcYs1sc7YSDyu5PjnpIK+Lc0E72PGk2/EHV+4rXuQM18Oe+lv4+ccf94MzWVi1IyQiNbcjhAQEFnc3JzJR0zzi6GNx7yxpXMNZSKajJWOy0/wAp7FO2kT4Q2KxlxCvK/mz6GcVUTf05j+pbBsmJP7tZ7wd63b2f1/O4uYvPXXh8v69EVrMO7bfjhLXclOdxydXNc936Eto5xsAJ6L+9p192kNq2JhLR0zgx+hfoPu6M7N7mg/PSHAu2NQZqAgICAgICDwrJ9BtwLuOpo3uOA7tpOwAnYgiXl0zp9VpW0EL7yzgundt0CTfuMjr6sNEOG0IIFydRPmlZFE273uDWjid+4bSdyt5ctcVJyXnqiHqtZtOyFlM3MjMpKaOCPBo6R7Tjrc495/wuaazVW1Oa2W3b9o7ITmLHFKxWGyWMuPjmgggi4Oog4HvVYmYnbCjE9kwfw8X22fhXekZv3z5y87le49kwfw8X22fhOkZv3z5yble49kwfw8X22fhOkZv3z5yble49kwfw8X22fhOkZv3z5yble59qMnMdDJC1rWNexzTogAdJpaTYbdaUz2jJXJM7ZiY+0k0jdmIVlyjQvglfFK0texxDgf8AG8HEHaCF07FlplpGSk7YlBWrNZ2S/NDRvmkbHEwue82a0Yk/82quXJTFSb3nZEKVrNp2QsvkzJbY6WGneGvEcbGnSAIJaAL2PEXXMs+otfPbLXq2zM+adpSIpFZensmD+Hi+2z8Lz0jN++fOVdyvceyYP4eL7bPwnSM37585NyvceyYP4eL7bPwnSM37585NyvceyYP4eL7bPwnSM37585Nyvcy42BoAaAABYAagAMABsVqZmZ2y9cH1UVYOXMlMqqeSCTqvba+0HFrhxBsVf0uovp8tctOMf7Y8ZKRes1lWrK2Tn080kMos+Nxad3AjgRYjgV0zBmpnx1yU4Sgr1mtprKf+RTOr12iNHI//AKmmAMTjiWDUx28hpIY7e0gbSrrylOln02h1rHBw3EaiPkboPZAQEBAQEGlytlaOCOarmNoYGutxI1OI4l3QHG+9BUjOPLUlZVS1Mx6cjibbGjBrRwa0ADuQSXyN5s6LTWyt1uu2AHYMHP8An1RwB3rUPaLX7ZjTUnh12/EfnySWiw/9z9EorVkgICAgICAgIOFy1lzI9TM+Gr0DJG4s03NcMMdGVuwG41kawVPabScp4McZMG3ZMbdkT+JYd8mC9tlnnR5wZGoSBTlmk4gF0bXPIBIF3SOwaMSL7MF6yaLlTWRM5duyO/q+0dv0Url0+P8AS74Fa+zBFRAQEBAQEEacsebPpIxWRN6cYDZQNrL6nftJ18DwWzez2v3L9HvPVPD5931/n5sDW4dsb8I0zSzgkoauKpixY7pNvqc06nMPeL9xsdi3JGLaZOyjHI2KphdpQVDWm+4kAMJ3E6mHiGjeg26AgICAgxa6Q2DGGz36geyB1n/IHV/MWoII5fc7A57MnU5tHDYzWwLrdCPiGtN+8ja1BG+Z+QXVtUyEXDetI7ssHWPfgBxIWFyhrI0mCck8ez5ruHHOS8VWQpoGxsaxjQ1jQGtAwAAsAPkubXva9ptadsynIiIjZD0XlUQEBAQEBBzXKDnF6lRuc0/qv6EXeRrd+0a++29SfJOi6VqIrP6Y659Pqx9Rl5um3tV3JXRUK+IJ35J84vWaT0TzeWCzTvLPcPyto/Ib1ofL2i5jPzlf026/r2+qX0mXfpsnjDt1BssQEBAQEBB+ZYw5pa4AtcCHA4EHUQVWtprMTHGFJjb1K5Z7ZvGiq3xa/RnpRHew4DvGB7uK6RybrY1eCL9vCfmhM+Lm77El8gWdYOnkyoPReHOguba8Xxg4i/XFtodwWespwoZSQWvPTYbO47ngbnDXwNxsQZKAgIPjjYXJsBig5DPTOcUFDNWOt6V4DKdh3m/owRq4yOwNtWwIKo1M7pHue9xc97i5zjiSTck8SSgnjkxzZ9UpQ+Rtp5rOfva33GfIG54k7loHLWv6Tn3az8NeqPzPomNLh3KbZ4y7FQzKEBAQEBAQEFe+UbOP1yscWG8MV2RbiAek/wDcdfcAuh8j6HouniLfqt1z6fT1Qupy85fq4Q5VSrHEG7zOy6aKrjmF9HqyDew9YfLURxAWFyho41Wntj7ez5ruHJzd4ssjDKHNDmkFrgC0jAgi4I+S5ras1mazxhORO2NsP0qKiAgICAgIOT5SM2fXaQ6A/Wiu+LedXSZ8wPqApbkbX9Fz/F+m3VP4n6fxtY2pw85Tq4wgShq3wyMlicWyMcHMcMQQbg/VdCQy2WamcjK6jhro7A20ahg90jrj9p6Y/lJ7SDqgUBAQYdX03iLZbSk/pubN/cQfk1w2hBWnlnzw9erjHG69PT3ZHY6nO9+T5kWHBoO1BiclebPrVV6WRt4YCHHc5+LW8cLnuG9QnLmv6Pg3Kz8VvtHbPoytJh377Z4QnlaEmHxAQEBAQEBBxXKrnH6rSeiY60s92i2LWe+76HRHfwU3yFoekZ9+0fDXr+vZH5Ymry7lNkcZQMt9RAgICCaORzOL0sDqWR3Th1x3xMZOHHRJt3Fu5aX7Q6Lm8sZ6x1W4/P8AuPylNFl213J7EjLW2cICAgICAgIIN5Wc2vVqn08bf0ZyTqwa/Fw4X6w+e5b1yDr+fw81afir947PTyRGrw7lt6OEszkQzv8AU630ErrU9SQ03wbJgx/AG+ie8HYp5iLH0R0HGI7BePizC37SQO4s2lBmIPOomDGlxwGwYnYAN5JsB3oI45XM6jk+gMbHWq6u4uPdFgHvB2aLdFjTjgdhQVtpKZ0r2xxtLnvcGtA2kmwC8ZMlcdZvadkRxViJmdkLJZq5DbR0scDbEgXe7tPPWd/gcAFzbXau2qz2yz9PCOxOYccY6RVtlhrogICAgICAgiHlMzQrpql9Qxvpo7AMazrMaPd0DrOu51X1krcOReUtJiwxhtO7Pbt4TPz9UZqsGS1t6OtGc8DmOLXtc1wxa4EEd4OC2atq2jbWdsMGYmOqXmvSgg/cMLnuDWNLnHANBJPcBivNrRWNtp2QrETPVCReT3MmuZURVJHoGtNyJL6TmnU5uhiLgkdK1lrvK3Kukththj4pnu4R47fRm6fT5ItFuCZlpaUEBAQEBAQEGszlyKysppIH6tIdF3ZcNbXfI/2uFlaLVW0uauWvZ947YW8uOMlZrKtlfRvhlfFI3Rexxa4cRq+i6Viy1y0i9J6pQVqzWdkrLcledZyjQNu69XSkNfc636iGuPB7btJPvAm2oK4okGCUPaHNwIvx7iNh4IMKsqWAvkkcGwwAue44XDbkng1uvvI2tQVPz+zndlGulqHXDOrE0+7G2+iO83LjxcUHacjWbONbKN7YAfo9/wDu0fu4LVPaLX/+anzt+I/PkkNFh/7n6JYWpJIQEBAQEBAQEBBj1uT4phaaGOQbnsa4f3Cu482TFO3HaY+U7Hm1K24w0tRmLk9/Woox/TpM/wDghZlOV9bThkn+f5Wp02Kex8gzDyew3FGw/wBRe4fRziFW3LGttGyck/aP4UjTYo7G6osnxQi0MMcY3MY1v+wWFkzZMs7clpn5ztXq0rXhDJVp6EBAQEBAQEBAQRZyy5s3ArYm6xZs9t2DHnu1NP7dy2v2d1+yZ0158a/mPz5o7W4f+4+riuTvOp2Tq6Oe59GehO0e9G7H5tNnDi220rbUctbSzNDmljgYphpRkYaRGkbcHN6Q4h28II35bcpPiyLE1lx6xI0SEausHTOHzcMN10FdEHcUXKhVxRsjjip2sY0NaNB+oDV21B5OQNNkvN7Wttnxj0ZddZesbIiHtzt13Yp/A/zrx7t6Tvt5x6K9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8qrlSq5GOjkipnMe0tcCx9iCLEddesfs/psdovW1omPGPRSdZeY2TEOGU6xFiuRnLL5ciyiS59Ue70Z3hjWzNbfgdVt1gg7PObIENXTPo6q4jcbwyDVom/RAOAc29gDi3frsENV/IPXNcRDUU8jNhcXsd826JA+pQYv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Mmg5B65zwJp6eNm1wL3u+TdEX+oQTJmvm7DR0zaOlJcwEmeQ2JcdWkCRq0nWDbDqt3arh07mgggi4OIOCDis5J3RS6MT3Rt1dFhLRhuGpBqfac3x5fG78oHtOb48vjd+UD2nN8eXxu/KB7Tm+PL43flA9pzfHl8bvyge05vjy+N35QPac3x5fG78oHtOb48vjd+UD2nN8eXxu/KB7Tm+PL43flA9pzfHl8bvyge05vjy+N35QPac3x5fG78oHtOb48vjd+UD2nN8eXxu/KB7Tm+PL43flA9pzfHl8bvyge05vjy+N35QPac3x5fG78oHtOb48vjd+UD2nN8eXxu/KB7Tm+PL43flA9pzfHl8bvyge05vjy+N35QPac3x5fG78oHtOb48vjd+UGfkSrkkmaySR72kgFrnFzTwIJsUHdsaAAAAAMAMB3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388" name="Picture 4" descr="https://encrypted-tbn3.gstatic.com/images?q=tbn:ANd9GcSEvZYskUhHKCffImjRAmMhvfZKVsS6ToI_YuoCnA3i-OyGEgB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23" y="2399347"/>
            <a:ext cx="2407515" cy="24075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022" y="92758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0" name="橢圓形圖說文字 9"/>
          <p:cNvSpPr/>
          <p:nvPr/>
        </p:nvSpPr>
        <p:spPr>
          <a:xfrm>
            <a:off x="5534889" y="663861"/>
            <a:ext cx="3942485" cy="2003368"/>
          </a:xfrm>
          <a:prstGeom prst="wedgeEllipseCallout">
            <a:avLst>
              <a:gd name="adj1" fmla="val -68491"/>
              <a:gd name="adj2" fmla="val 151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這些資料會不會造成恐慌？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大概也不能黑白亂講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5627033" y="2752551"/>
            <a:ext cx="3524596" cy="2003368"/>
          </a:xfrm>
          <a:prstGeom prst="wedgeEllipseCallout">
            <a:avLst>
              <a:gd name="adj1" fmla="val -73096"/>
              <a:gd name="adj2" fmla="val -394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所以做出來的東西，要給什麼人用，有沒有搞清楚？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" name="AutoShape 10" descr="data:image/jpeg;base64,/9j/4AAQSkZJRgABAQAAAQABAAD/2wCEAAkGBxQTERQUERAVFhQXFxsaFRcYGBgaGBseHBsYGBoYFxgaHCgiGB0lHBcYITEjJSkrLi4uHCAzODMuNyovLisBCgoKDg0OGxAQGzAmICYuLDcyMTc3NywyNDcsLCw3NCw0LCw3LCwsLDYsLCw3LywsLCw0LDc3LCwsLCwvOC8sLP/AABEIANIA8AMBEQACEQEDEQH/xAAcAAEAAgMBAQEAAAAAAAAAAAAABwgEBQYDAQL/xABBEAABAwIBBwgJAgUDBQAAAAABAAIDBBExBQYSIUFRYQcXIjJScZLSExQVQlOBkZPRI4JUYnKhwTOx8CRDg6Ky/8QAGwEBAAEFAQAAAAAAAAAAAAAAAAUBAwQGBwL/xAAyEQEAAgEBAwkHBQEBAAAAAAAAAQIDBBESMQUTFCFBUWGR0QYWInGBocEyUrHh8EJE/9oADAMBAAIRAxEAPwCaK2oLACG6V/8Am5Bisym4/wDa22xPAX6vFB7y1bgbCMnEDHXjw4f3QPW3W/0nX24/hB9bVOP/AGyNuvdr1Djh9UH4dWvtqhdfXv8Awg+GueerEbb9Z+mpB+hVP+Gfof8Amv8AsgyYHkjW2xvgg9EBAQEGPVzkWawAvdfRvgAMXOtsFx3kgar3QR/npyiUGT5DFIx1XUjrizToX2Oc7UzV7rR343IZOZGfVFlFxZTaVNUAX9G4ABwGJAadGQbDezgL2tig7ikn0gbizmmzhjY46jtBBBHfv1IPdAQEBAQEBAQEBAQEBAQEBAQEBAQEBAQEBB8c4AXJsBiUHH57Z0CgoZax3+q8aFOw7zfQuD85HDHZsCCqNRO573Pe4ue4lznHWSSbkk7ySg9sl5Qkp5o5oXFskbg5h4jfvGwjaEFtM284Y6ulhrotTXN0Z29kg9K/9Dr6+ySdyDpUBAQEBAQEBAQEBAQEBAQEBAQEBAQEBAQEGHV9Nwi922lJ/TsZ+4g34Bw2hBWbljzx9fri2J16eC7IrHU4+/IN9yLDg0b0HKZt5GfV1McDPePSPZaNbnHuH97BY2s1VdNhtlt2feeyFzHjm9orD3zwyA6iqnwm5b1o3H3mHA9+IPEFW+T9ZXV4IyRx7Y7pVzYpx23Xa8hWd/qtWaSY/oVJAF8GyYNPc7qnjo7lmrSxFCdEmI+7rYTtZs7y3qnE6gT1kGYgICAgICAgICAgICAgICAgICAgICAgIPOomDGlxwGwYk4ADeSbAd6CNuWDOo0FAYmOtVVdwSDra0gB7gdlm2Y047cQUFaUE5ckubPq9N6eRtppxcXxbHi0fu6x/buWjcva/n83NUn4a/ee3y4eaW0eHdrvTxlmcp2bPrlIXRtvPDdzN7h77PmBccQN6s8i6/o2fdtPw26p/EvWqw79NscYQECt/Q60nJpnUco0DJCb1dP0Jhtfqx/8jRfdpjgg7uKQOaHNNwRcHgUH7QEBAQEBAQEBAQEBAQEBAQEBAQEBAQa2tqmAvkkcGw04LnuOGkBck8GN17dZ3tQVOz7zmflCtlqHXDSdGJp92Nt9FvfiTxJQZfJxm167VjTH6MVny7jr6LP3EfQFRPLGv6Lg+H9VuqPX6ejI02HnL9fCFgwuepkRVBHKpmz6rVeljbaGclw3Nfi5vDG47yNi33kPX9Iwblp+Kv3jsn1Q+rw7ltscJYvJjnYcnVzJXE+hf0Jx/KT1rb2mx+o2qbYq1FM8NfYEGOXpxkYXPSc0Hj1xj7+wBBnICAgICAgICAgICAgICAgICAgICAgx62Ytb0eu46LAd52ngAC48AUEM8vWdQhiZk2B/ScA+pN9dr6TWu4vdd5+XaQQbFGXODWglxIAA1kk6gANpVLWisbZ4ERtWNzJzeFFSMi1ekPSlI2vOIvtAwHdxXOOUtbOrzzfs4R8v7TeDFzdNna3yj18QanOrIbaylkgdYEi7Hdl46rv8HgSszQ6u2lz1yx9fGFrNjjJSaq21dM6N7o5Glr2OLXNOIINiF0ml65Kxes7Yngg5iYnZKfuQ3On1ukdQyvtPTgOgccTGD0e/QdYEbWlo3r2olmkn023IscHDcRqI+u3aLFB7ICAgICAgICAgICAgICAgICAgICDnsv5djpaeatl6kbSIh2je2r+t1gOAB2lBUnLGUpKmeSeZ2lJI4uceJ2DcBgBsACDv+RzNn0khrJW9CM2iB2v2u4hoP1PBaz7Q6/cp0ek9c8fl3fX+PmztHh2zvymNaalBAQEET8subOsVsYxsycD6Mf/ALNP7Vtvs7r9u3TX+dfzH580brcP/cfVHubOXJKKqiqYetG69tjhg5h4OaSPmtrR622SsqRzRxVULrw1DW34OOppO43/AEzx0dyDcoCAgICAgICAgICAgICAgICAgIMSucXWiaSC/rEYtYOsQdhNw0cTfYgr5y8Z3CepbRQEegpj09G1jLaxGrYwXb3l3BBHOQslPqqiOCIdJ7rX2AYlx4AXKsarUU0+K2W/CP8AbHvHSb2isLK5KycynhjhiFmMaAOO8niTcnvXNM+e+fJOS/GU5SkUrFYZSsvYgICDxraRksb45G6THtLXDeDqXvHktjvF6z1w82rFo2SrZnPkR9HUyQP903Y7tNPVd9P73C6XotVXVYa5a9vHwnthB5cc47TWUncgedYD35NqDeOa7obnUHW6cfAOAuOIO1yyltO1DIbFjzd7NRPaHuv+Yx2XDhsQZSAgICAgICAgICAgICAgICAg/MkgaC5xsACSTsA1koOI5Q86vZ1BJUYVM/QgacWmx0bj+RpLjs0jbaEFV3vJJJJJJuSdZJOJJ2oJp5IM2fQwGqkb+pMP0/5Y8Qf3HX3Bq0n2g1/O5eYpwrx+f9eqU0eHdrvz2pDWus4QEBAQEHDcq+bPrNN6aNt5oATqxczFze8dYdxG1TvIWv6Pm5u8/Db7T2T+PJh6vDv13o4wg+lqHRvbJG4texwc1wxBabgjiCFvaJWvzNzobX0UVYzVI0FlSwbCLaYt9JG7bG2JKDrgb6wg+oCAgICAgICAgICAgICAgIMKpdpv0PcZZ0h2b2t/tpHgBfU5BV3lXzu9o1znMP6EV44BsIB6T/3EX7g3cgwOT/Ns1tW1rh+kzpzHgMG97jq7rnYozlXXRpME2j9U9Uev0X9Pi5y+zsWIa0AAAWA1ABc7mdvXKafVRUQEBAQEBFFf+UrNn1OrJY20Et3R2wHaZ8idXAhdB5G1/SsHxT8VeqfxKH1OHm79XCWz5GM8PUa4RyutT1BDJL4Nd7kn1NjwN9il2MstR9Bxi2W0o/6b2Lf2kgdxbxQZiAgICAgICAgICAgICAgIPKqn0Gl1r7AN5OoAd5ICCLOWvOn1Ki9Ujf8A9TVAmVwxDDqeeGl1B/KDuCCurGkkAC5OoAYngFSZiI2yLE5g5tiipGscP1X9OY/zHBvc0au+52rnfKuu6Xnm0fpjqj1+qa0+Lm6bO10ijGQICAgICAgINFnpm+K2kfFq9IOlE47HjDXsBwPArP5N1s6TPGTs4T8lnPi5ymxXGaIsc5rgQ5pIcDiCDYg/NdIraLRFo4ShJjZOyVleSLOo5QoBG516uksLk63CxDHEnHSbdjjrN7naFVRI9PMHtDhgd+I3g7iDqKD0QEBAQEBAQEBAQEBAQEGpyhlCOMSVErtGCna4k73AHSI32F2DiXDYEFS8784JK+slqZPfd0W9lg1NYO4fU3O1B1fJBmz6ac1Urf04T+nfB0mIP7dR7y3ctd9oNfzWLmKT8VuPy/v1Zujw71t+eEJqWkpUQEBAQEBAQEBBD3LHmzoSCsib0ZCGzW2PtqdwDgLd44rcfZ7X79Oj3nrjh8u76f7gjNbh2Tvw5TMLOd2Tq6KobcsHRlaPejdbSHfqDhxaFs7AWvo6phLJI3B0M4DmOGGkRpAjg5uvvB2uQbJAQEBAQEBAQEBAQEBBjVspADWdd5s3hvcRuAueOobUEIcvudYaGZMgPRaGvqDe+vFkZOJODzfe3igiDJOTn1E0cMQu+RwA/wAk8ALk8ArOfPTBjtkvwh6pWbWisLKZDyUylp44I+qxtr7ScS48Sblc01WotqMtst+M/wC2J3HSKVisPLOLLsVHCZp3WA1NaOs52xrRtP8Asvek0mTVZIx449I8ZUyZK467ZQllflCq5qlkwf6NsbtKOJpOh+/tki4JO82st30/IumxYZxTG2Zjrnt+ncir6q9rb3cnDIGV2VdPHPF1XjWNrT7zTxBWjavTX02W2K/GP9tSuPJF6xaGwWOuCAgIMLLeVGUsEk8p6LBe20nY0cSbBX9Np76jLXFTjP8AtrxkvFKzaUFUHKBVxVT6jT0hI674nHoEYADskCwBG4Xut7y8jabJgjFs2bI6p7f76+xEV1N4vvJszZzhirYRLCeD2HrMO4/4O1aRrdFk0mTm8n0nvSuLLXJXbDMypk9lRDJDKLse0tP5HEHWO5WcGa2HJGSnGHu9YtWayrXl7JL6Wokgk6zDa+xwxa4cCLFdL0uppqMVctOE/wC2ILJSaWmspn5Bs6hNC/Js7ukwF9O6+vRvpFrb+8x1nj59lZDwmSimLm9Kwe06LwMLjaOBBDhwIQZCAgICAgICAgICAgIOXzozjZRUk1dJY2bo07T7xPUH73dIke6BuQVMr6x80r5ZXF0kji57jtJNyUEucjubPo4jWSt6cg0YgdjNru9xGrgOK032h1+/fo9J6o4/Pu+n8/JJ6LDsjflIlbVMijfJI7RYxpc47gNZWuY8dsl4pSNsyzbWisbZV0zxzlkrqgyPuGC4iZsa3zHEn/AC6PyfoaaPFuV49s98+nchM2WcltstEs5adzyV50+q1HoZXWgmIBvgx+DXcAcD8jsUHy5yf0jDzlI+Kv3ju9GXpM25bZPCU7LQ0u+ICAghDlZzp9Yn9Xid+jCekRg6TAnubraP3cFvPIPJ/MYuevHxW+0f36InV5t+27HCHAKfYbcZrZxS0M4liNxhIwnovbtB3Hcdh+iw9doserxTjv8ASe6VzFlnHbbCxuTK9k8TJonXY9oc0/4O4g6iN4XOM2G+HJOO8dcJylotG2HDcr2bXp4BVRj9SEdP+aPE+E3PcXcFO+z+v5rLzFuFuHz/AL9GJrMO9XfjjCH8j5Tkpp454XaMkbw5p14jYbYgjURtBIW7IpbbIOXY6qnhrYf9ORoEo2t1ka+LH3B4EnYEHQoCAgICAgICAgICDDrjpkRD3tcnBm7vcejs1aRGsIK58uWd/rdZ6tE79CmJbqwdJg93EDqjudvQcpmRm6a2rZFr9GOlKdzRiL7zgO++xR/KetjSYJv28I+f9L2DFzl9ixkUYa0NaAGgAADAAagAucWtNpmZ4puI2dSLuWrL5Ajo2HrWkl7r9Bv1Bd8mravZvRxM21Fuzqj8z+PNH63LwpCJFtqOEBBO/JZnT61T+hldeeEAG+L2YNdxIwPyO1aHy5yf0fNzlI+G32nu9EvpM2/XdnjDt1BssQcdymZ0ep02hG60812s3tHvP+WA4ngpnkXk/pWbetHw14+PdHqxdVm5uuyOMoCW/ocQEEpciuXyHyUbzqcDJFwI67R3jX8jvWre0mjiaxqK8Y6p/E/7wSGiy9e5KW3NBFiLg4hahE7OuEirxygZtmiq3NaP0X9OE8Di3vadXdY7V0XknXRq8EWn9UdU+v1Quoxc3fZ2Ow5B87hBUOop3D0FSehpYNlwA17Hize8NUmsLBULiLxONyzqk4uYeqb7SLFp23F9oQZaAgICAgICAgIPxNKGtLnHUBcoOA5UM6zk6gc4G1XUktjF9bNWtw4RtIH9TgdpQVeQWE5Oc2vUqQabbTy2fLvHZZ+0H6krnvLGv6Vn+Gfhr1R6/X+NiZ02Hm6dfGXVqJZKtOeGUjUV1RKTqMhDf6W9Fv8AYBdM5PwRh01KR3feeuUFmvvXmWmWYtCAg2+alfNBVxPpml8mlYMHvg6iw8CPpjsWJrsOLLp7Vyzsrs493iuYrWreJrxWWjdcAkEarkG2rgbatS5nMbJ2Qndr6Tq3qgrdntlCaetmdUMLHh2iIz7jR1W/Q3uNRvfaulcm4cWHTVrinbHHb3z2z/uHBB57WteZs0SzloQEGyzbyj6vVwTXtoSNJ/pvZ3/qSsbWYOfwXx98T/X3e8dt28Ss5dcwTzm8/s3BW0jmNA9Kzpwn+YYt7nDV32OxSXJWu6JqItP6Z6p9fosajFzlNnarwC5jtrXNPEEEH6ggrosTExthCrT8nmdXtGgjnxqYOhO0Yu1C9hue0Bw2aQtsVR28UgcA5puCAQd4OsFB+kBAQEBAQEBBgVMoc86RAji6chOGkBpNB4NHTP7OKCqvKVnYco1z5gT6FvQgbuYDjbYXG7j322INpyS5s+sVHrEjf0oCCL4OkxaP29Y/t3qA5e1/MYear+q32j++HmzNJh37b08ITgtGSzHylNoQyvHusc76NJVzDXfyVr3zH8vNp2VmVWV1Rr4gICCWORnJjGRT1sgHRuxpPuta3SeR33A+RWp+0We1r001O3r+e2dkJHRUiIm8uFzqzpnrZXOke4R36EQJ0GgYasC7e7H5WAndDyfi0lIisfF2z2z/AF4MPLmtknbPB+M2M6J6KUOieSy/TiJOg4bbjAHc7EL1rdBh1dJreOvsntj/AHcYs1sc7YSDyu5PjnpIK+Lc0E72PGk2/EHV+4rXuQM18Oe+lv4+ccf94MzWVi1IyQiNbcjhAQEFnc3JzJR0zzi6GNx7yxpXMNZSKajJWOy0/wAp7FO2kT4Q2KxlxCvK/mz6GcVUTf05j+pbBsmJP7tZ7wd63b2f1/O4uYvPXXh8v69EVrMO7bfjhLXclOdxydXNc936Eto5xsAJ6L+9p192kNq2JhLR0zgx+hfoPu6M7N7mg/PSHAu2NQZqAgICAgICDwrJ9BtwLuOpo3uOA7tpOwAnYgiXl0zp9VpW0EL7yzgundt0CTfuMjr6sNEOG0IIFydRPmlZFE273uDWjid+4bSdyt5ctcVJyXnqiHqtZtOyFlM3MjMpKaOCPBo6R7Tjrc495/wuaazVW1Oa2W3b9o7ITmLHFKxWGyWMuPjmgggi4Oog4HvVYmYnbCjE9kwfw8X22fhXekZv3z5y87le49kwfw8X22fhOkZv3z5yble49kwfw8X22fhOkZv3z5yble49kwfw8X22fhOkZv3z5yble59qMnMdDJC1rWNexzTogAdJpaTYbdaUz2jJXJM7ZiY+0k0jdmIVlyjQvglfFK0texxDgf8AG8HEHaCF07FlplpGSk7YlBWrNZ2S/NDRvmkbHEwue82a0Yk/82quXJTFSb3nZEKVrNp2QsvkzJbY6WGneGvEcbGnSAIJaAL2PEXXMs+otfPbLXq2zM+adpSIpFZensmD+Hi+2z8Lz0jN++fOVdyvceyYP4eL7bPwnSM37585NyvceyYP4eL7bPwnSM37585NyvceyYP4eL7bPwnSM37585Nyvcy42BoAaAABYAagAMABsVqZmZ2y9cH1UVYOXMlMqqeSCTqvba+0HFrhxBsVf0uovp8tctOMf7Y8ZKRes1lWrK2Tn080kMos+Nxad3AjgRYjgV0zBmpnx1yU4Sgr1mtprKf+RTOr12iNHI//AKmmAMTjiWDUx28hpIY7e0gbSrrylOln02h1rHBw3EaiPkboPZAQEBAQEGlytlaOCOarmNoYGutxI1OI4l3QHG+9BUjOPLUlZVS1Mx6cjibbGjBrRwa0ADuQSXyN5s6LTWyt1uu2AHYMHP8An1RwB3rUPaLX7ZjTUnh12/EfnySWiw/9z9EorVkgICAgICAgIOFy1lzI9TM+Gr0DJG4s03NcMMdGVuwG41kawVPabScp4McZMG3ZMbdkT+JYd8mC9tlnnR5wZGoSBTlmk4gF0bXPIBIF3SOwaMSL7MF6yaLlTWRM5duyO/q+0dv0Url0+P8AS74Fa+zBFRAQEBAQEEacsebPpIxWRN6cYDZQNrL6nftJ18DwWzez2v3L9HvPVPD5931/n5sDW4dsb8I0zSzgkoauKpixY7pNvqc06nMPeL9xsdi3JGLaZOyjHI2KphdpQVDWm+4kAMJ3E6mHiGjeg26AgICAgxa6Q2DGGz36geyB1n/IHV/MWoII5fc7A57MnU5tHDYzWwLrdCPiGtN+8ja1BG+Z+QXVtUyEXDetI7ssHWPfgBxIWFyhrI0mCck8ez5ruHHOS8VWQpoGxsaxjQ1jQGtAwAAsAPkubXva9ptadsynIiIjZD0XlUQEBAQEBBzXKDnF6lRuc0/qv6EXeRrd+0a++29SfJOi6VqIrP6Y659Pqx9Rl5um3tV3JXRUK+IJ35J84vWaT0TzeWCzTvLPcPyto/Ib1ofL2i5jPzlf026/r2+qX0mXfpsnjDt1BssQEBAQEBB+ZYw5pa4AtcCHA4EHUQVWtprMTHGFJjb1K5Z7ZvGiq3xa/RnpRHew4DvGB7uK6RybrY1eCL9vCfmhM+Lm77El8gWdYOnkyoPReHOguba8Xxg4i/XFtodwWespwoZSQWvPTYbO47ngbnDXwNxsQZKAgIPjjYXJsBig5DPTOcUFDNWOt6V4DKdh3m/owRq4yOwNtWwIKo1M7pHue9xc97i5zjiSTck8SSgnjkxzZ9UpQ+Rtp5rOfva33GfIG54k7loHLWv6Tn3az8NeqPzPomNLh3KbZ4y7FQzKEBAQEBAQEFe+UbOP1yscWG8MV2RbiAek/wDcdfcAuh8j6HouniLfqt1z6fT1Qupy85fq4Q5VSrHEG7zOy6aKrjmF9HqyDew9YfLURxAWFyho41Wntj7ez5ruHJzd4ssjDKHNDmkFrgC0jAgi4I+S5ras1mazxhORO2NsP0qKiAgICAgIOT5SM2fXaQ6A/Wiu+LedXSZ8wPqApbkbX9Fz/F+m3VP4n6fxtY2pw85Tq4wgShq3wyMlicWyMcHMcMQQbg/VdCQy2WamcjK6jhro7A20ahg90jrj9p6Y/lJ7SDqgUBAQYdX03iLZbSk/pubN/cQfk1w2hBWnlnzw9erjHG69PT3ZHY6nO9+T5kWHBoO1BiclebPrVV6WRt4YCHHc5+LW8cLnuG9QnLmv6Pg3Kz8VvtHbPoytJh377Z4QnlaEmHxAQEBAQEBBxXKrnH6rSeiY60s92i2LWe+76HRHfwU3yFoekZ9+0fDXr+vZH5Ymry7lNkcZQMt9RAgICCaORzOL0sDqWR3Th1x3xMZOHHRJt3Fu5aX7Q6Lm8sZ6x1W4/P8AuPylNFl213J7EjLW2cICAgICAgIIN5Wc2vVqn08bf0ZyTqwa/Fw4X6w+e5b1yDr+fw81afir947PTyRGrw7lt6OEszkQzv8AU630ErrU9SQ03wbJgx/AG+ie8HYp5iLH0R0HGI7BePizC37SQO4s2lBmIPOomDGlxwGwYnYAN5JsB3oI45XM6jk+gMbHWq6u4uPdFgHvB2aLdFjTjgdhQVtpKZ0r2xxtLnvcGtA2kmwC8ZMlcdZvadkRxViJmdkLJZq5DbR0scDbEgXe7tPPWd/gcAFzbXau2qz2yz9PCOxOYccY6RVtlhrogICAgICAgiHlMzQrpql9Qxvpo7AMazrMaPd0DrOu51X1krcOReUtJiwxhtO7Pbt4TPz9UZqsGS1t6OtGc8DmOLXtc1wxa4EEd4OC2atq2jbWdsMGYmOqXmvSgg/cMLnuDWNLnHANBJPcBivNrRWNtp2QrETPVCReT3MmuZURVJHoGtNyJL6TmnU5uhiLgkdK1lrvK3Kukththj4pnu4R47fRm6fT5ItFuCZlpaUEBAQEBAQEGszlyKysppIH6tIdF3ZcNbXfI/2uFlaLVW0uauWvZ947YW8uOMlZrKtlfRvhlfFI3Rexxa4cRq+i6Viy1y0i9J6pQVqzWdkrLcledZyjQNu69XSkNfc636iGuPB7btJPvAm2oK4okGCUPaHNwIvx7iNh4IMKsqWAvkkcGwwAue44XDbkng1uvvI2tQVPz+zndlGulqHXDOrE0+7G2+iO83LjxcUHacjWbONbKN7YAfo9/wDu0fu4LVPaLX/+anzt+I/PkkNFh/7n6JYWpJIQEBAQEBAQEBBj1uT4phaaGOQbnsa4f3Cu482TFO3HaY+U7Hm1K24w0tRmLk9/Woox/TpM/wDghZlOV9bThkn+f5Wp02Kex8gzDyew3FGw/wBRe4fRziFW3LGttGyck/aP4UjTYo7G6osnxQi0MMcY3MY1v+wWFkzZMs7clpn5ztXq0rXhDJVp6EBAQEBAQEBAQRZyy5s3ArYm6xZs9t2DHnu1NP7dy2v2d1+yZ0158a/mPz5o7W4f+4+riuTvOp2Tq6Oe59GehO0e9G7H5tNnDi220rbUctbSzNDmljgYphpRkYaRGkbcHN6Q4h28II35bcpPiyLE1lx6xI0SEausHTOHzcMN10FdEHcUXKhVxRsjjip2sY0NaNB+oDV21B5OQNNkvN7Wttnxj0ZddZesbIiHtzt13Yp/A/zrx7t6Tvt5x6K9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c7dd2KfwP8AOnu3pO+3nHodNyeBzt13Yp/A/wA6e7ek77eceh03J4HO3Xdin8D/ADp7t6Tvt5x6HTcng8qrlSq5GOjkipnMe0tcCx9iCLEddesfs/psdovW1omPGPRSdZeY2TEOGU6xFiuRnLL5ciyiS59Ue70Z3hjWzNbfgdVt1gg7PObIENXTPo6q4jcbwyDVom/RAOAc29gDi3frsENV/IPXNcRDUU8jNhcXsd826JA+pQYv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HMZlLtU33HeRA5jMpdqm+47yIMmg5B65zwJp6eNm1wL3u+TdEX+oQTJmvm7DR0zaOlJcwEmeQ2JcdWkCRq0nWDbDqt3arh07mgggi4OIOCDis5J3RS6MT3Rt1dFhLRhuGpBqfac3x5fG78oHtOb48vjd+UD2nN8eXxu/KB7Tm+PL43flA9pzfHl8bvyge05vjy+N35QPac3x5fG78oHtOb48vjd+UD2nN8eXxu/KB7Tm+PL43flA9pzfHl8bvyge05vjy+N35QPac3x5fG78oHtOb48vjd+UD2nN8eXxu/KB7Tm+PL43flA9pzfHl8bvyge05vjy+N35QPac3x5fG78oHtOb48vjd+UD2nN8eXxu/KB7Tm+PL43flA9pzfHl8bvyge05vjy+N35QPac3x5fG78oHtOb48vjd+UGfkSrkkmaySR72kgFrnFzTwIJsUHdsaAAAAAMAMB3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23949" y="971550"/>
            <a:ext cx="3476625" cy="4476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形圖說文字 11"/>
          <p:cNvSpPr/>
          <p:nvPr/>
        </p:nvSpPr>
        <p:spPr>
          <a:xfrm>
            <a:off x="5534890" y="4841241"/>
            <a:ext cx="3524596" cy="2003368"/>
          </a:xfrm>
          <a:prstGeom prst="wedgeEllipseCallout">
            <a:avLst>
              <a:gd name="adj1" fmla="val -73907"/>
              <a:gd name="adj2" fmla="val -2819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以後還有機會，要不要繼續參與！？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廢話，當然要啊！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8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技術突破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63287"/>
            <a:ext cx="8596668" cy="4678075"/>
          </a:xfrm>
        </p:spPr>
        <p:txBody>
          <a:bodyPr/>
          <a:lstStyle/>
          <a:p>
            <a:r>
              <a:rPr lang="en-US" altLang="zh-TW" dirty="0" smtClean="0"/>
              <a:t>Import Table Schema Change</a:t>
            </a:r>
          </a:p>
          <a:p>
            <a:r>
              <a:rPr lang="zh-TW" altLang="en-US" dirty="0" smtClean="0"/>
              <a:t>單一檔案匯入，亦支援多檔一次匯入</a:t>
            </a:r>
            <a:endParaRPr lang="en-US" altLang="zh-TW" dirty="0" smtClean="0"/>
          </a:p>
          <a:p>
            <a:r>
              <a:rPr lang="en-US" altLang="zh-TW" dirty="0"/>
              <a:t>CSV Importer </a:t>
            </a:r>
            <a:r>
              <a:rPr lang="zh-TW" altLang="en-US" dirty="0"/>
              <a:t>效率、穩定度</a:t>
            </a:r>
            <a:r>
              <a:rPr lang="zh-TW" altLang="en-US" dirty="0" smtClean="0"/>
              <a:t>提升</a:t>
            </a:r>
            <a:endParaRPr lang="en-US" altLang="zh-TW" dirty="0" smtClean="0"/>
          </a:p>
          <a:p>
            <a:r>
              <a:rPr lang="zh-TW" altLang="en-US" dirty="0"/>
              <a:t>更多格式的解</a:t>
            </a:r>
            <a:r>
              <a:rPr lang="zh-TW" altLang="en-US" dirty="0" smtClean="0"/>
              <a:t>晰方法</a:t>
            </a:r>
            <a:endParaRPr lang="en-US" altLang="zh-TW" dirty="0" smtClean="0"/>
          </a:p>
          <a:p>
            <a:r>
              <a:rPr lang="en-US" altLang="zh-TW" dirty="0" smtClean="0"/>
              <a:t>XML</a:t>
            </a:r>
            <a:r>
              <a:rPr lang="zh-TW" altLang="en-US" dirty="0" smtClean="0"/>
              <a:t>→</a:t>
            </a:r>
            <a:r>
              <a:rPr lang="en-US" altLang="zh-TW" dirty="0" smtClean="0"/>
              <a:t>CSV</a:t>
            </a:r>
            <a:r>
              <a:rPr lang="zh-TW" altLang="en-US" dirty="0"/>
              <a:t> </a:t>
            </a:r>
            <a:r>
              <a:rPr lang="zh-TW" altLang="en-US" dirty="0" smtClean="0"/>
              <a:t>萬能解晰器</a:t>
            </a:r>
            <a:endParaRPr lang="en-US" altLang="zh-TW" dirty="0" smtClean="0"/>
          </a:p>
          <a:p>
            <a:r>
              <a:rPr lang="en-US" altLang="zh-TW" dirty="0" smtClean="0"/>
              <a:t>CSV</a:t>
            </a:r>
            <a:r>
              <a:rPr lang="zh-TW" altLang="en-US" dirty="0" smtClean="0"/>
              <a:t>→</a:t>
            </a:r>
            <a:r>
              <a:rPr lang="en-US" altLang="zh-TW" dirty="0" smtClean="0"/>
              <a:t>Normalize Data</a:t>
            </a:r>
            <a:r>
              <a:rPr lang="zh-TW" altLang="en-US" dirty="0" smtClean="0"/>
              <a:t>→</a:t>
            </a:r>
            <a:r>
              <a:rPr lang="en-US" altLang="zh-TW" dirty="0"/>
              <a:t> GPX 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Shpfile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GeoJSON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KML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WMS</a:t>
            </a:r>
            <a:r>
              <a:rPr lang="zh-TW" altLang="en-US" dirty="0" smtClean="0"/>
              <a:t>→</a:t>
            </a:r>
            <a:r>
              <a:rPr lang="en-US" altLang="zh-TW" dirty="0" smtClean="0"/>
              <a:t>SOS</a:t>
            </a:r>
          </a:p>
          <a:p>
            <a:r>
              <a:rPr lang="en-US" altLang="zh-TW" dirty="0" smtClean="0"/>
              <a:t>API Tester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6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382" y="102754"/>
            <a:ext cx="11234804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心得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7" name="Picture 2" descr="http://app.atmovies.com.tw/eweekly/v157/images/0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1" y="763154"/>
            <a:ext cx="2342429" cy="16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橢圓形圖說文字 7"/>
          <p:cNvSpPr/>
          <p:nvPr/>
        </p:nvSpPr>
        <p:spPr>
          <a:xfrm>
            <a:off x="4570440" y="189171"/>
            <a:ext cx="3524596" cy="2003368"/>
          </a:xfrm>
          <a:prstGeom prst="wedgeEllipseCallout">
            <a:avLst>
              <a:gd name="adj1" fmla="val -66604"/>
              <a:gd name="adj2" fmla="val 3428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一邊滿足甲方需求！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一邊利用機會練功！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cdn2.techbang.com.tw/system/excerpt_images/11014/inpage/fda8349ba23170ea5cede9f543ed5dfe.jpg?13502762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6" y="2658515"/>
            <a:ext cx="2407225" cy="18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形圖說文字 9"/>
          <p:cNvSpPr/>
          <p:nvPr/>
        </p:nvSpPr>
        <p:spPr>
          <a:xfrm>
            <a:off x="4570440" y="2278956"/>
            <a:ext cx="3524596" cy="2003368"/>
          </a:xfrm>
          <a:prstGeom prst="wedgeEllipseCallout">
            <a:avLst>
              <a:gd name="adj1" fmla="val -69434"/>
              <a:gd name="adj2" fmla="val 2474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大家好，我是假伯斯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又來跟大家分享今年新版作了什麼了</a:t>
            </a:r>
            <a:r>
              <a:rPr lang="en-US" altLang="zh-TW" b="1" dirty="0" smtClean="0">
                <a:solidFill>
                  <a:schemeClr val="tx1"/>
                </a:solidFill>
              </a:rPr>
              <a:t>…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4987806" y="4606809"/>
            <a:ext cx="4175243" cy="2003368"/>
          </a:xfrm>
          <a:prstGeom prst="wedgeEllipseCallout">
            <a:avLst>
              <a:gd name="adj1" fmla="val -75094"/>
              <a:gd name="adj2" fmla="val 1690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套一句</a:t>
            </a:r>
            <a:r>
              <a:rPr lang="en-US" altLang="zh-TW" b="1" dirty="0" smtClean="0">
                <a:solidFill>
                  <a:schemeClr val="tx1"/>
                </a:solidFill>
              </a:rPr>
              <a:t>Aben</a:t>
            </a:r>
            <a:r>
              <a:rPr lang="zh-TW" altLang="en-US" b="1" dirty="0" smtClean="0">
                <a:solidFill>
                  <a:schemeClr val="tx1"/>
                </a:solidFill>
              </a:rPr>
              <a:t>說的：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看到東西做出來，超開心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pic.pimg.tw/tingmango/12189231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606809"/>
            <a:ext cx="3535355" cy="20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106334" y="3038475"/>
            <a:ext cx="8596668" cy="1320800"/>
          </a:xfrm>
        </p:spPr>
        <p:txBody>
          <a:bodyPr>
            <a:normAutofit/>
          </a:bodyPr>
          <a:lstStyle/>
          <a:p>
            <a:r>
              <a:rPr lang="ja-JP" altLang="en-US" sz="6600" b="1" dirty="0">
                <a:solidFill>
                  <a:schemeClr val="tx1"/>
                </a:solidFill>
              </a:rPr>
              <a:t>おわり</a:t>
            </a:r>
            <a:endParaRPr lang="zh-TW" alt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1524000" y="473825"/>
            <a:ext cx="9144000" cy="5320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7200" y="1255918"/>
            <a:ext cx="3614965" cy="4779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66435" y="1172169"/>
            <a:ext cx="3673320" cy="48628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Rad_sos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(observation)</a:t>
            </a:r>
            <a:endParaRPr lang="en-US" altLang="zh-TW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</a:p>
          <a:p>
            <a:r>
              <a:rPr lang="zh-TW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foi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Datetime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 Value</a:t>
            </a:r>
          </a:p>
          <a:p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----------------------</a:t>
            </a:r>
            <a:b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115441250 </a:t>
            </a:r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487512" y="2156102"/>
            <a:ext cx="3167149" cy="2128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59538" y="819874"/>
            <a:ext cx="4380807" cy="154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220250" y="1309438"/>
            <a:ext cx="4380807" cy="154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394817" y="1791689"/>
            <a:ext cx="4380807" cy="154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706264" y="2499321"/>
            <a:ext cx="4380807" cy="154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852711" y="2940425"/>
            <a:ext cx="4380807" cy="154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126338" y="3497491"/>
            <a:ext cx="4380807" cy="3122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46894" y="3239506"/>
            <a:ext cx="2992440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</a:p>
          <a:p>
            <a:r>
              <a:rPr lang="en-US" altLang="zh-TW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percision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TW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Datetime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{Rad Value}</a:t>
            </a:r>
          </a:p>
        </p:txBody>
      </p:sp>
      <p:sp>
        <p:nvSpPr>
          <p:cNvPr id="19" name="矩形 18"/>
          <p:cNvSpPr/>
          <p:nvPr/>
        </p:nvSpPr>
        <p:spPr>
          <a:xfrm>
            <a:off x="14714198" y="6174468"/>
            <a:ext cx="2152848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71405" y="949573"/>
            <a:ext cx="2992440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117" y="1566586"/>
            <a:ext cx="2992440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87841" y="2125516"/>
            <a:ext cx="2992440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4491" y="2611253"/>
            <a:ext cx="2992440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728794" y="12458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>
                <a:solidFill>
                  <a:schemeClr val="tx1"/>
                </a:solidFill>
              </a:rPr>
              <a:t>Table Schema Change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://app.atmovies.com.tw/eweekly/v157/images/0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58" y="4646227"/>
            <a:ext cx="2686661" cy="21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橢圓形圖說文字 24"/>
          <p:cNvSpPr/>
          <p:nvPr/>
        </p:nvSpPr>
        <p:spPr>
          <a:xfrm>
            <a:off x="7134598" y="2365345"/>
            <a:ext cx="3533402" cy="2249276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五分鐘的會議，大家達成共識，資料表結果重新調整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要一個工程師去死，就是調調資料結構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31621"/>
            <a:ext cx="8596668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利用經緯度的小數點來決定資料呈現範圍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7597833" y="3100647"/>
            <a:ext cx="3150523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多檔同時上傳也有進度提示，使用者一目瞭然</a:t>
            </a:r>
            <a:r>
              <a:rPr lang="en-US" altLang="zh-TW" b="1" dirty="0">
                <a:solidFill>
                  <a:schemeClr val="tx1"/>
                </a:solidFill>
              </a:rPr>
              <a:t>!!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使用</a:t>
            </a:r>
            <a:r>
              <a:rPr lang="en-US" altLang="zh-TW" b="1" dirty="0" err="1">
                <a:solidFill>
                  <a:schemeClr val="tx1"/>
                </a:solidFill>
              </a:rPr>
              <a:t>ajaxForm</a:t>
            </a:r>
            <a:r>
              <a:rPr lang="zh-TW" altLang="en-US" b="1" dirty="0">
                <a:solidFill>
                  <a:schemeClr val="tx1"/>
                </a:solidFill>
              </a:rPr>
              <a:t>技術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96488" y="1150005"/>
            <a:ext cx="4380807" cy="385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7044" y="892021"/>
            <a:ext cx="2992440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DATA_PROCEDURE_{FOI}</a:t>
            </a:r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</a:p>
          <a:p>
            <a:r>
              <a:rPr lang="en-US" altLang="zh-TW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percision</a:t>
            </a:r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TW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{Modify}</a:t>
            </a:r>
          </a:p>
          <a:p>
            <a:r>
              <a:rPr lang="zh-TW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S/E </a:t>
            </a:r>
            <a:r>
              <a:rPr lang="en-US" altLang="zh-TW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Datetime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TW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 Value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50" y="955363"/>
            <a:ext cx="7499705" cy="59026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082" y="4871257"/>
            <a:ext cx="2874457" cy="1924323"/>
          </a:xfrm>
          <a:prstGeom prst="rect">
            <a:avLst/>
          </a:prstGeom>
        </p:spPr>
      </p:pic>
      <p:sp>
        <p:nvSpPr>
          <p:cNvPr id="12" name="橢圓形圖說文字 11"/>
          <p:cNvSpPr/>
          <p:nvPr/>
        </p:nvSpPr>
        <p:spPr>
          <a:xfrm>
            <a:off x="7597832" y="2944746"/>
            <a:ext cx="3150523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噗</a:t>
            </a:r>
            <a:r>
              <a:rPr lang="en-US" altLang="zh-TW" b="1" dirty="0" smtClean="0">
                <a:solidFill>
                  <a:schemeClr val="tx1"/>
                </a:solidFill>
              </a:rPr>
              <a:t>…</a:t>
            </a:r>
            <a:r>
              <a:rPr lang="zh-TW" altLang="en-US" b="1" dirty="0" smtClean="0">
                <a:solidFill>
                  <a:schemeClr val="tx1"/>
                </a:solidFill>
              </a:rPr>
              <a:t>哈哈哈哈哈哈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調阿吶ㄝ緊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恁爸丟呷哩姓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5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174707"/>
            <a:ext cx="8596668" cy="13208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實作後效果還不錯呢</a:t>
            </a:r>
            <a:r>
              <a:rPr lang="en-US" altLang="zh-TW" dirty="0" smtClean="0">
                <a:solidFill>
                  <a:schemeClr val="tx1"/>
                </a:solidFill>
              </a:rPr>
              <a:t>…..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1524000" y="473825"/>
            <a:ext cx="9144000" cy="5320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9" y="880548"/>
            <a:ext cx="7379936" cy="59026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699" y="1011157"/>
            <a:ext cx="6472161" cy="5181761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3108960" y="3406388"/>
            <a:ext cx="3175462" cy="1172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11" y="4380113"/>
            <a:ext cx="2801389" cy="2477887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6912263" y="2225189"/>
            <a:ext cx="3607570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資料表分離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依不同地圖階層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顯示該範圍的資料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有效利用資料庫</a:t>
            </a:r>
            <a:r>
              <a:rPr lang="en-US" altLang="zh-TW" b="1" dirty="0" smtClean="0">
                <a:solidFill>
                  <a:schemeClr val="tx1"/>
                </a:solidFill>
              </a:rPr>
              <a:t>Index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7974431" y="4958239"/>
            <a:ext cx="1841500" cy="688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Ricky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799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94" y="1217884"/>
            <a:ext cx="7034819" cy="56401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單一檔案匯入、亦支援多檔匯入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cdn2.techbang.com.tw/system/excerpt_images/11014/inpage/fda8349ba23170ea5cede9f543ed5dfe.jpg?13502762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857749"/>
            <a:ext cx="2667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00" y="2853114"/>
            <a:ext cx="4712113" cy="3871882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橢圓形圖說文字 6"/>
          <p:cNvSpPr/>
          <p:nvPr/>
        </p:nvSpPr>
        <p:spPr>
          <a:xfrm>
            <a:off x="7597833" y="3100647"/>
            <a:ext cx="3150523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多檔同時上傳也有進度提示，使用者一目瞭然</a:t>
            </a:r>
            <a:r>
              <a:rPr lang="en-US" altLang="zh-TW" b="1" dirty="0">
                <a:solidFill>
                  <a:schemeClr val="tx1"/>
                </a:solidFill>
              </a:rPr>
              <a:t>!!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使用</a:t>
            </a:r>
            <a:r>
              <a:rPr lang="en-US" altLang="zh-TW" b="1" dirty="0" err="1">
                <a:solidFill>
                  <a:schemeClr val="tx1"/>
                </a:solidFill>
              </a:rPr>
              <a:t>ajaxForm</a:t>
            </a:r>
            <a:r>
              <a:rPr lang="zh-TW" altLang="en-US" b="1" dirty="0" smtClean="0">
                <a:solidFill>
                  <a:schemeClr val="tx1"/>
                </a:solidFill>
              </a:rPr>
              <a:t>技術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一次選</a:t>
            </a:r>
            <a:r>
              <a:rPr lang="en-US" altLang="zh-TW" b="1" dirty="0" smtClean="0">
                <a:solidFill>
                  <a:schemeClr val="tx1"/>
                </a:solidFill>
              </a:rPr>
              <a:t>2</a:t>
            </a:r>
            <a:r>
              <a:rPr lang="zh-TW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TW" b="1" dirty="0" smtClean="0">
                <a:solidFill>
                  <a:schemeClr val="tx1"/>
                </a:solidFill>
              </a:rPr>
              <a:t>30</a:t>
            </a:r>
            <a:r>
              <a:rPr lang="zh-TW" altLang="en-US" b="1" dirty="0" smtClean="0">
                <a:solidFill>
                  <a:schemeClr val="tx1"/>
                </a:solidFill>
              </a:rPr>
              <a:t>個</a:t>
            </a:r>
            <a:r>
              <a:rPr lang="en-US" altLang="zh-TW" b="1" dirty="0" smtClean="0">
                <a:solidFill>
                  <a:schemeClr val="tx1"/>
                </a:solidFill>
              </a:rPr>
              <a:t>CSV</a:t>
            </a:r>
            <a:r>
              <a:rPr lang="zh-TW" altLang="en-US" b="1" dirty="0" smtClean="0">
                <a:solidFill>
                  <a:schemeClr val="tx1"/>
                </a:solidFill>
              </a:rPr>
              <a:t>一起匯也</a:t>
            </a:r>
            <a:r>
              <a:rPr lang="en-US" altLang="zh-TW" b="1" dirty="0" smtClean="0">
                <a:solidFill>
                  <a:schemeClr val="tx1"/>
                </a:solidFill>
              </a:rPr>
              <a:t>OK</a:t>
            </a:r>
            <a:r>
              <a:rPr lang="zh-TW" altLang="en-US" b="1" dirty="0" smtClean="0">
                <a:solidFill>
                  <a:schemeClr val="tx1"/>
                </a:solidFill>
              </a:rPr>
              <a:t>呦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5" y="1270000"/>
            <a:ext cx="11447285" cy="51723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CSV Importer </a:t>
            </a:r>
            <a:r>
              <a:rPr lang="zh-TW" altLang="en-US" dirty="0" smtClean="0">
                <a:solidFill>
                  <a:schemeClr val="tx1"/>
                </a:solidFill>
              </a:rPr>
              <a:t>效率、穩定度提升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4150649"/>
            <a:ext cx="2276475" cy="2571750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7140633" y="2427316"/>
            <a:ext cx="3524596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CSV</a:t>
            </a:r>
            <a:r>
              <a:rPr lang="zh-TW" altLang="en-US" b="1" dirty="0">
                <a:solidFill>
                  <a:schemeClr val="tx1"/>
                </a:solidFill>
              </a:rPr>
              <a:t>匯入後</a:t>
            </a:r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立即正規化至資料庫</a:t>
            </a:r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還有即時進度提示</a:t>
            </a:r>
            <a:r>
              <a:rPr lang="en-US" altLang="zh-TW" b="1" dirty="0" smtClean="0">
                <a:solidFill>
                  <a:schemeClr val="tx1"/>
                </a:solidFill>
              </a:rPr>
              <a:t>!!</a:t>
            </a: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完全支援</a:t>
            </a:r>
            <a:r>
              <a:rPr lang="en-US" altLang="zh-TW" b="1" dirty="0" smtClean="0">
                <a:solidFill>
                  <a:schemeClr val="tx1"/>
                </a:solidFill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</a:rPr>
              <a:t>射後不理</a:t>
            </a:r>
            <a:r>
              <a:rPr lang="en-US" altLang="zh-TW" b="1" dirty="0" smtClean="0">
                <a:solidFill>
                  <a:schemeClr val="tx1"/>
                </a:solidFill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</a:rPr>
              <a:t>匯入技術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562792" y="2076883"/>
            <a:ext cx="3108960" cy="45803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9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CSV Importer </a:t>
            </a:r>
            <a:r>
              <a:rPr lang="zh-TW" altLang="en-US" dirty="0" smtClean="0">
                <a:solidFill>
                  <a:schemeClr val="tx1"/>
                </a:solidFill>
              </a:rPr>
              <a:t>更多的匯入格式解晰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5" y="1325040"/>
            <a:ext cx="10669540" cy="54080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914775"/>
            <a:ext cx="3390900" cy="2943225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6679160" y="2162397"/>
            <a:ext cx="3524596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更多的匯入格式解晰，讓資料內容更加完整，全自動判斷內容格式</a:t>
            </a:r>
            <a:r>
              <a:rPr lang="en-US" altLang="zh-TW" b="1" dirty="0">
                <a:solidFill>
                  <a:schemeClr val="tx1"/>
                </a:solidFill>
              </a:rPr>
              <a:t>!!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XML to CSV </a:t>
            </a:r>
            <a:r>
              <a:rPr lang="zh-TW" altLang="en-US" dirty="0" smtClean="0">
                <a:solidFill>
                  <a:schemeClr val="tx1"/>
                </a:solidFill>
              </a:rPr>
              <a:t>萬能解晰器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7" y="1270000"/>
            <a:ext cx="8102428" cy="4987490"/>
          </a:xfrm>
          <a:prstGeom prst="rect">
            <a:avLst/>
          </a:prstGeom>
        </p:spPr>
      </p:pic>
      <p:pic>
        <p:nvPicPr>
          <p:cNvPr id="4100" name="Picture 4" descr="http://s2.buzzhand.net/uploads/fa/7/641301/14284978274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71" y="4106891"/>
            <a:ext cx="2599113" cy="26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形圖說文字 6"/>
          <p:cNvSpPr/>
          <p:nvPr/>
        </p:nvSpPr>
        <p:spPr>
          <a:xfrm>
            <a:off x="7148945" y="2762061"/>
            <a:ext cx="3524596" cy="2003368"/>
          </a:xfrm>
          <a:prstGeom prst="wedgeEllipseCallout">
            <a:avLst>
              <a:gd name="adj1" fmla="val 34576"/>
              <a:gd name="adj2" fmla="val 6499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解晰</a:t>
            </a:r>
            <a:r>
              <a:rPr lang="en-US" altLang="zh-TW" b="1" dirty="0" smtClean="0">
                <a:solidFill>
                  <a:schemeClr val="tx1"/>
                </a:solidFill>
              </a:rPr>
              <a:t>XML</a:t>
            </a:r>
            <a:r>
              <a:rPr lang="zh-TW" altLang="en-US" b="1" dirty="0" smtClean="0">
                <a:solidFill>
                  <a:schemeClr val="tx1"/>
                </a:solidFill>
              </a:rPr>
              <a:t>太辛苦了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格式太多種了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en-US" altLang="zh-TW" b="1" dirty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一定要想辦法偷懶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然後又很利害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</TotalTime>
  <Words>709</Words>
  <Application>Microsoft Office PowerPoint</Application>
  <PresentationFormat>寬螢幕</PresentationFormat>
  <Paragraphs>152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メイリオ</vt:lpstr>
      <vt:lpstr>微軟正黑體</vt:lpstr>
      <vt:lpstr>Arial</vt:lpstr>
      <vt:lpstr>Trebuchet MS</vt:lpstr>
      <vt:lpstr>Wingdings 3</vt:lpstr>
      <vt:lpstr>多面向</vt:lpstr>
      <vt:lpstr>參與AIST合作案-PartII 技術之我見</vt:lpstr>
      <vt:lpstr>技術突破</vt:lpstr>
      <vt:lpstr>PowerPoint 簡報</vt:lpstr>
      <vt:lpstr>利用經緯度的小數點來決定資料呈現範圍</vt:lpstr>
      <vt:lpstr>實作後效果還不錯呢…..</vt:lpstr>
      <vt:lpstr>單一檔案匯入、亦支援多檔匯入</vt:lpstr>
      <vt:lpstr>CSV Importer 效率、穩定度提升</vt:lpstr>
      <vt:lpstr>CSV Importer 更多的匯入格式解晰</vt:lpstr>
      <vt:lpstr>XML to CSV 萬能解晰器</vt:lpstr>
      <vt:lpstr>Radiation XML data conveter</vt:lpstr>
      <vt:lpstr>Radiation XML data conveter</vt:lpstr>
      <vt:lpstr>Radiation XML data conveter</vt:lpstr>
      <vt:lpstr>CSV→Normalize Data→ GPX 、Shpfile、GeoJSON、KML、WMS→SOS</vt:lpstr>
      <vt:lpstr>API Tester</vt:lpstr>
      <vt:lpstr>心得</vt:lpstr>
      <vt:lpstr>心得</vt:lpstr>
      <vt:lpstr>心得</vt:lpstr>
      <vt:lpstr>心得</vt:lpstr>
      <vt:lpstr>心得</vt:lpstr>
      <vt:lpstr>心得</vt:lpstr>
      <vt:lpstr>おわり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參與AIST合作案-PartII 心得之我見</dc:title>
  <dc:creator>宗翰 John</dc:creator>
  <cp:lastModifiedBy>宗翰 John</cp:lastModifiedBy>
  <cp:revision>28</cp:revision>
  <dcterms:created xsi:type="dcterms:W3CDTF">2015-06-09T05:09:58Z</dcterms:created>
  <dcterms:modified xsi:type="dcterms:W3CDTF">2015-06-10T03:48:32Z</dcterms:modified>
</cp:coreProperties>
</file>